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78" r:id="rId1"/>
  </p:sldMasterIdLst>
  <p:notesMasterIdLst>
    <p:notesMasterId r:id="rId23"/>
  </p:notesMasterIdLst>
  <p:handoutMasterIdLst>
    <p:handoutMasterId r:id="rId24"/>
  </p:handoutMasterIdLst>
  <p:sldIdLst>
    <p:sldId id="325" r:id="rId2"/>
    <p:sldId id="298" r:id="rId3"/>
    <p:sldId id="268" r:id="rId4"/>
    <p:sldId id="320" r:id="rId5"/>
    <p:sldId id="278" r:id="rId6"/>
    <p:sldId id="281" r:id="rId7"/>
    <p:sldId id="314" r:id="rId8"/>
    <p:sldId id="284" r:id="rId9"/>
    <p:sldId id="319" r:id="rId10"/>
    <p:sldId id="290" r:id="rId11"/>
    <p:sldId id="293" r:id="rId12"/>
    <p:sldId id="292" r:id="rId13"/>
    <p:sldId id="294" r:id="rId14"/>
    <p:sldId id="328" r:id="rId15"/>
    <p:sldId id="303" r:id="rId16"/>
    <p:sldId id="327" r:id="rId17"/>
    <p:sldId id="330" r:id="rId18"/>
    <p:sldId id="306" r:id="rId19"/>
    <p:sldId id="285" r:id="rId20"/>
    <p:sldId id="310" r:id="rId21"/>
    <p:sldId id="331" r:id="rId22"/>
  </p:sldIdLst>
  <p:sldSz cx="12192000" cy="6858000"/>
  <p:notesSz cx="7104063" cy="10234613"/>
  <p:embeddedFontLst>
    <p:embeddedFont>
      <p:font typeface="IBM Plex Sans" panose="020B0503050203000203" pitchFamily="34" charset="0"/>
      <p:regular r:id="rId25"/>
      <p:bold r:id="rId26"/>
      <p:italic r:id="rId27"/>
      <p:boldItalic r:id="rId28"/>
    </p:embeddedFont>
    <p:embeddedFont>
      <p:font typeface="IBM Plex Sans Medium" panose="020B0603050203000203" pitchFamily="34" charset="0"/>
      <p:regular r:id="rId29"/>
      <p:italic r:id="rId30"/>
    </p:embeddedFont>
    <p:embeddedFont>
      <p:font typeface="IBM Plex Sans SemiBold" panose="020B0703050203000203" pitchFamily="34" charset="0"/>
      <p:regular r:id="rId31"/>
      <p:bold r:id="rId32"/>
      <p:italic r:id="rId33"/>
      <p:boldItalic r:id="rId34"/>
    </p:embeddedFont>
    <p:embeddedFont>
      <p:font typeface="Segoe UI" panose="020B0502040204020203" pitchFamily="34" charset="0"/>
      <p:regular r:id="rId35"/>
      <p:bold r:id="rId36"/>
      <p:italic r:id="rId37"/>
      <p:boldItalic r:id="rId38"/>
    </p:embeddedFont>
    <p:embeddedFont>
      <p:font typeface="Space Grotesk" charset="0"/>
      <p:regular r:id="rId39"/>
      <p:bold r:id="rId40"/>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578555-2F4F-4C40-C90C-C6C6F1DFB39F}" name="David Brunk" initials="DB" userId="S::david.brunk@tsg.se::2192c8ae-dc58-429b-9829-a3340229018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CF48"/>
    <a:srgbClr val="FFFFFF"/>
    <a:srgbClr val="1A5981"/>
    <a:srgbClr val="D4F1F7"/>
    <a:srgbClr val="00516E"/>
    <a:srgbClr val="35C7E8"/>
    <a:srgbClr val="092B40"/>
    <a:srgbClr val="E7DCD7"/>
    <a:srgbClr val="088188"/>
    <a:srgbClr val="CFF3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0D0D00-FB51-4FB5-9235-D221A71D32C9}" v="19" dt="2026-08-12T14:29:18.8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23"/>
    <p:restoredTop sz="94654"/>
  </p:normalViewPr>
  <p:slideViewPr>
    <p:cSldViewPr snapToGrid="0">
      <p:cViewPr varScale="1">
        <p:scale>
          <a:sx n="115" d="100"/>
          <a:sy n="115" d="100"/>
        </p:scale>
        <p:origin x="595" y="67"/>
      </p:cViewPr>
      <p:guideLst/>
    </p:cSldViewPr>
  </p:slideViewPr>
  <p:notesTextViewPr>
    <p:cViewPr>
      <p:scale>
        <a:sx n="1" d="1"/>
        <a:sy n="1" d="1"/>
      </p:scale>
      <p:origin x="0" y="0"/>
    </p:cViewPr>
  </p:notesTextViewPr>
  <p:notesViewPr>
    <p:cSldViewPr snapToGrid="0">
      <p:cViewPr>
        <p:scale>
          <a:sx n="1" d="2"/>
          <a:sy n="1" d="2"/>
        </p:scale>
        <p:origin x="0" y="0"/>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Brunk" userId="2192c8ae-dc58-429b-9829-a3340229018f" providerId="ADAL" clId="{EB458108-62D8-462C-A683-6713E4A8C9AD}"/>
    <pc:docChg chg="modSld">
      <pc:chgData name="David Brunk" userId="2192c8ae-dc58-429b-9829-a3340229018f" providerId="ADAL" clId="{EB458108-62D8-462C-A683-6713E4A8C9AD}" dt="2026-08-13T07:08:13.826" v="0" actId="20577"/>
      <pc:docMkLst>
        <pc:docMk/>
      </pc:docMkLst>
      <pc:sldChg chg="modSp mod">
        <pc:chgData name="David Brunk" userId="2192c8ae-dc58-429b-9829-a3340229018f" providerId="ADAL" clId="{EB458108-62D8-462C-A683-6713E4A8C9AD}" dt="2026-08-13T07:08:13.826" v="0" actId="20577"/>
        <pc:sldMkLst>
          <pc:docMk/>
          <pc:sldMk cId="3483475404" sldId="268"/>
        </pc:sldMkLst>
        <pc:spChg chg="mod">
          <ac:chgData name="David Brunk" userId="2192c8ae-dc58-429b-9829-a3340229018f" providerId="ADAL" clId="{EB458108-62D8-462C-A683-6713E4A8C9AD}" dt="2026-08-13T07:08:13.826" v="0" actId="20577"/>
          <ac:spMkLst>
            <pc:docMk/>
            <pc:sldMk cId="3483475404" sldId="268"/>
            <ac:spMk id="5" creationId="{177B0793-AFD5-3427-A2D0-2E7AA1F426F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62EF441-8A9F-9C84-7EED-F524058E70F8}"/>
              </a:ext>
            </a:extLst>
          </p:cNvPr>
          <p:cNvSpPr>
            <a:spLocks noGrp="1"/>
          </p:cNvSpPr>
          <p:nvPr>
            <p:ph type="hdr" sz="quarter"/>
          </p:nvPr>
        </p:nvSpPr>
        <p:spPr>
          <a:xfrm>
            <a:off x="0" y="0"/>
            <a:ext cx="3078427" cy="513508"/>
          </a:xfrm>
          <a:prstGeom prst="rect">
            <a:avLst/>
          </a:prstGeom>
        </p:spPr>
        <p:txBody>
          <a:bodyPr vert="horz" lIns="96661" tIns="48331" rIns="96661" bIns="48331" rtlCol="0"/>
          <a:lstStyle>
            <a:lvl1pPr algn="l">
              <a:defRPr sz="1300"/>
            </a:lvl1pPr>
          </a:lstStyle>
          <a:p>
            <a:endParaRPr lang="sv-SE">
              <a:latin typeface="Space Grotesk" pitchFamily="2" charset="77"/>
            </a:endParaRPr>
          </a:p>
        </p:txBody>
      </p:sp>
      <p:sp>
        <p:nvSpPr>
          <p:cNvPr id="3" name="Platshållare för datum 2">
            <a:extLst>
              <a:ext uri="{FF2B5EF4-FFF2-40B4-BE49-F238E27FC236}">
                <a16:creationId xmlns:a16="http://schemas.microsoft.com/office/drawing/2014/main" id="{452CDECE-3B55-C7C7-D5FB-E2B89AC0B4BA}"/>
              </a:ext>
            </a:extLst>
          </p:cNvPr>
          <p:cNvSpPr>
            <a:spLocks noGrp="1"/>
          </p:cNvSpPr>
          <p:nvPr>
            <p:ph type="dt" sz="quarter" idx="1"/>
          </p:nvPr>
        </p:nvSpPr>
        <p:spPr>
          <a:xfrm>
            <a:off x="4023992" y="0"/>
            <a:ext cx="3078427" cy="513508"/>
          </a:xfrm>
          <a:prstGeom prst="rect">
            <a:avLst/>
          </a:prstGeom>
        </p:spPr>
        <p:txBody>
          <a:bodyPr vert="horz" lIns="96661" tIns="48331" rIns="96661" bIns="48331" rtlCol="0"/>
          <a:lstStyle>
            <a:lvl1pPr algn="r">
              <a:defRPr sz="1300"/>
            </a:lvl1pPr>
          </a:lstStyle>
          <a:p>
            <a:fld id="{8D205CE0-D966-F942-8585-D6F72392BCBE}" type="datetimeFigureOut">
              <a:rPr lang="sv-SE" smtClean="0">
                <a:latin typeface="Space Grotesk" pitchFamily="2" charset="77"/>
              </a:rPr>
              <a:t>2026-08-13</a:t>
            </a:fld>
            <a:endParaRPr lang="sv-SE">
              <a:latin typeface="Space Grotesk" pitchFamily="2" charset="77"/>
            </a:endParaRPr>
          </a:p>
        </p:txBody>
      </p:sp>
      <p:sp>
        <p:nvSpPr>
          <p:cNvPr id="4" name="Platshållare för sidfot 3">
            <a:extLst>
              <a:ext uri="{FF2B5EF4-FFF2-40B4-BE49-F238E27FC236}">
                <a16:creationId xmlns:a16="http://schemas.microsoft.com/office/drawing/2014/main" id="{0A2B0370-B2FA-0C5F-CA1B-BD67EEF564F4}"/>
              </a:ext>
            </a:extLst>
          </p:cNvPr>
          <p:cNvSpPr>
            <a:spLocks noGrp="1"/>
          </p:cNvSpPr>
          <p:nvPr>
            <p:ph type="ftr" sz="quarter" idx="2"/>
          </p:nvPr>
        </p:nvSpPr>
        <p:spPr>
          <a:xfrm>
            <a:off x="0" y="9721106"/>
            <a:ext cx="3078427" cy="513507"/>
          </a:xfrm>
          <a:prstGeom prst="rect">
            <a:avLst/>
          </a:prstGeom>
        </p:spPr>
        <p:txBody>
          <a:bodyPr vert="horz" lIns="96661" tIns="48331" rIns="96661" bIns="48331" rtlCol="0" anchor="b"/>
          <a:lstStyle>
            <a:lvl1pPr algn="l">
              <a:defRPr sz="1300"/>
            </a:lvl1pPr>
          </a:lstStyle>
          <a:p>
            <a:endParaRPr lang="sv-SE">
              <a:latin typeface="Space Grotesk" pitchFamily="2" charset="77"/>
            </a:endParaRPr>
          </a:p>
        </p:txBody>
      </p:sp>
      <p:sp>
        <p:nvSpPr>
          <p:cNvPr id="5" name="Platshållare för bildnummer 4">
            <a:extLst>
              <a:ext uri="{FF2B5EF4-FFF2-40B4-BE49-F238E27FC236}">
                <a16:creationId xmlns:a16="http://schemas.microsoft.com/office/drawing/2014/main" id="{B3376EBB-A442-2341-15E3-313CB09AAEA7}"/>
              </a:ext>
            </a:extLst>
          </p:cNvPr>
          <p:cNvSpPr>
            <a:spLocks noGrp="1"/>
          </p:cNvSpPr>
          <p:nvPr>
            <p:ph type="sldNum" sz="quarter" idx="3"/>
          </p:nvPr>
        </p:nvSpPr>
        <p:spPr>
          <a:xfrm>
            <a:off x="4023992" y="9721106"/>
            <a:ext cx="3078427" cy="513507"/>
          </a:xfrm>
          <a:prstGeom prst="rect">
            <a:avLst/>
          </a:prstGeom>
        </p:spPr>
        <p:txBody>
          <a:bodyPr vert="horz" lIns="96661" tIns="48331" rIns="96661" bIns="48331" rtlCol="0" anchor="b"/>
          <a:lstStyle>
            <a:lvl1pPr algn="r">
              <a:defRPr sz="1300"/>
            </a:lvl1pPr>
          </a:lstStyle>
          <a:p>
            <a:fld id="{2B2C2690-2CDA-A240-9850-0BE8ABFC7FB8}" type="slidenum">
              <a:rPr lang="sv-SE" smtClean="0">
                <a:latin typeface="Space Grotesk" pitchFamily="2" charset="77"/>
              </a:rPr>
              <a:t>‹#›</a:t>
            </a:fld>
            <a:endParaRPr lang="sv-SE">
              <a:latin typeface="Space Grotesk" pitchFamily="2" charset="77"/>
            </a:endParaRPr>
          </a:p>
        </p:txBody>
      </p:sp>
    </p:spTree>
    <p:extLst>
      <p:ext uri="{BB962C8B-B14F-4D97-AF65-F5344CB8AC3E}">
        <p14:creationId xmlns:p14="http://schemas.microsoft.com/office/powerpoint/2010/main" val="24297612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8427" cy="513508"/>
          </a:xfrm>
          <a:prstGeom prst="rect">
            <a:avLst/>
          </a:prstGeom>
        </p:spPr>
        <p:txBody>
          <a:bodyPr vert="horz" lIns="96661" tIns="48331" rIns="96661" bIns="48331" rtlCol="0"/>
          <a:lstStyle>
            <a:lvl1pPr algn="l">
              <a:defRPr sz="1300" b="0" i="0">
                <a:latin typeface="Space Grotesk" pitchFamily="2" charset="77"/>
              </a:defRPr>
            </a:lvl1pPr>
          </a:lstStyle>
          <a:p>
            <a:endParaRPr lang="sv-SE"/>
          </a:p>
        </p:txBody>
      </p:sp>
      <p:sp>
        <p:nvSpPr>
          <p:cNvPr id="3" name="Platshållare för datum 2"/>
          <p:cNvSpPr>
            <a:spLocks noGrp="1"/>
          </p:cNvSpPr>
          <p:nvPr>
            <p:ph type="dt" idx="1"/>
          </p:nvPr>
        </p:nvSpPr>
        <p:spPr>
          <a:xfrm>
            <a:off x="4023992" y="0"/>
            <a:ext cx="3078427" cy="513508"/>
          </a:xfrm>
          <a:prstGeom prst="rect">
            <a:avLst/>
          </a:prstGeom>
        </p:spPr>
        <p:txBody>
          <a:bodyPr vert="horz" lIns="96661" tIns="48331" rIns="96661" bIns="48331" rtlCol="0"/>
          <a:lstStyle>
            <a:lvl1pPr algn="r">
              <a:defRPr sz="1300" b="0" i="0">
                <a:latin typeface="Space Grotesk" pitchFamily="2" charset="77"/>
              </a:defRPr>
            </a:lvl1pPr>
          </a:lstStyle>
          <a:p>
            <a:fld id="{008A3EA7-9FE2-F346-882A-12D28C99740A}" type="datetimeFigureOut">
              <a:rPr lang="sv-SE" smtClean="0"/>
              <a:pPr/>
              <a:t>2026-08-13</a:t>
            </a:fld>
            <a:endParaRPr lang="sv-SE"/>
          </a:p>
        </p:txBody>
      </p:sp>
      <p:sp>
        <p:nvSpPr>
          <p:cNvPr id="4" name="Platshållare för bildobjekt 3"/>
          <p:cNvSpPr>
            <a:spLocks noGrp="1" noRot="1" noChangeAspect="1"/>
          </p:cNvSpPr>
          <p:nvPr>
            <p:ph type="sldImg" idx="2"/>
          </p:nvPr>
        </p:nvSpPr>
        <p:spPr>
          <a:xfrm>
            <a:off x="482600" y="1279525"/>
            <a:ext cx="6138863" cy="3454400"/>
          </a:xfrm>
          <a:prstGeom prst="rect">
            <a:avLst/>
          </a:prstGeom>
          <a:noFill/>
          <a:ln w="12700">
            <a:solidFill>
              <a:prstClr val="black"/>
            </a:solidFill>
          </a:ln>
        </p:spPr>
        <p:txBody>
          <a:bodyPr vert="horz" lIns="96661" tIns="48331" rIns="96661" bIns="48331" rtlCol="0" anchor="ctr"/>
          <a:lstStyle/>
          <a:p>
            <a:endParaRPr lang="sv-SE"/>
          </a:p>
        </p:txBody>
      </p:sp>
      <p:sp>
        <p:nvSpPr>
          <p:cNvPr id="5" name="Platshållare för anteckningar 4"/>
          <p:cNvSpPr>
            <a:spLocks noGrp="1"/>
          </p:cNvSpPr>
          <p:nvPr>
            <p:ph type="body" sz="quarter" idx="3"/>
          </p:nvPr>
        </p:nvSpPr>
        <p:spPr>
          <a:xfrm>
            <a:off x="710407" y="4925408"/>
            <a:ext cx="5683250" cy="4029879"/>
          </a:xfrm>
          <a:prstGeom prst="rect">
            <a:avLst/>
          </a:prstGeom>
        </p:spPr>
        <p:txBody>
          <a:bodyPr vert="horz" lIns="96661" tIns="48331" rIns="96661" bIns="48331"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1106"/>
            <a:ext cx="3078427" cy="513507"/>
          </a:xfrm>
          <a:prstGeom prst="rect">
            <a:avLst/>
          </a:prstGeom>
        </p:spPr>
        <p:txBody>
          <a:bodyPr vert="horz" lIns="96661" tIns="48331" rIns="96661" bIns="48331" rtlCol="0" anchor="b"/>
          <a:lstStyle>
            <a:lvl1pPr algn="l">
              <a:defRPr sz="1300" b="0" i="0">
                <a:latin typeface="Space Grotesk" pitchFamily="2" charset="77"/>
              </a:defRPr>
            </a:lvl1pPr>
          </a:lstStyle>
          <a:p>
            <a:endParaRPr lang="sv-SE"/>
          </a:p>
        </p:txBody>
      </p:sp>
      <p:sp>
        <p:nvSpPr>
          <p:cNvPr id="7" name="Platshållare för bildnummer 6"/>
          <p:cNvSpPr>
            <a:spLocks noGrp="1"/>
          </p:cNvSpPr>
          <p:nvPr>
            <p:ph type="sldNum" sz="quarter" idx="5"/>
          </p:nvPr>
        </p:nvSpPr>
        <p:spPr>
          <a:xfrm>
            <a:off x="4023992" y="9721106"/>
            <a:ext cx="3078427" cy="513507"/>
          </a:xfrm>
          <a:prstGeom prst="rect">
            <a:avLst/>
          </a:prstGeom>
        </p:spPr>
        <p:txBody>
          <a:bodyPr vert="horz" lIns="96661" tIns="48331" rIns="96661" bIns="48331" rtlCol="0" anchor="b"/>
          <a:lstStyle>
            <a:lvl1pPr algn="r">
              <a:defRPr sz="1300" b="0" i="0">
                <a:latin typeface="Space Grotesk" pitchFamily="2" charset="77"/>
              </a:defRPr>
            </a:lvl1pPr>
          </a:lstStyle>
          <a:p>
            <a:fld id="{1CD58485-1D1F-A44C-8845-1530606E670D}" type="slidenum">
              <a:rPr lang="sv-SE" smtClean="0"/>
              <a:pPr/>
              <a:t>‹#›</a:t>
            </a:fld>
            <a:endParaRPr lang="sv-SE"/>
          </a:p>
        </p:txBody>
      </p:sp>
    </p:spTree>
    <p:extLst>
      <p:ext uri="{BB962C8B-B14F-4D97-AF65-F5344CB8AC3E}">
        <p14:creationId xmlns:p14="http://schemas.microsoft.com/office/powerpoint/2010/main" val="287152289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Space Grotesk" pitchFamily="2" charset="77"/>
        <a:ea typeface="+mn-ea"/>
        <a:cs typeface="+mn-cs"/>
      </a:defRPr>
    </a:lvl1pPr>
    <a:lvl2pPr marL="457200" algn="l" defTabSz="914400" rtl="0" eaLnBrk="1" latinLnBrk="0" hangingPunct="1">
      <a:defRPr sz="1200" b="0" i="0" kern="1200">
        <a:solidFill>
          <a:schemeClr val="tx1"/>
        </a:solidFill>
        <a:latin typeface="Space Grotesk" pitchFamily="2" charset="77"/>
        <a:ea typeface="+mn-ea"/>
        <a:cs typeface="+mn-cs"/>
      </a:defRPr>
    </a:lvl2pPr>
    <a:lvl3pPr marL="914400" algn="l" defTabSz="914400" rtl="0" eaLnBrk="1" latinLnBrk="0" hangingPunct="1">
      <a:defRPr sz="1200" b="0" i="0" kern="1200">
        <a:solidFill>
          <a:schemeClr val="tx1"/>
        </a:solidFill>
        <a:latin typeface="Space Grotesk" pitchFamily="2" charset="77"/>
        <a:ea typeface="+mn-ea"/>
        <a:cs typeface="+mn-cs"/>
      </a:defRPr>
    </a:lvl3pPr>
    <a:lvl4pPr marL="1371600" algn="l" defTabSz="914400" rtl="0" eaLnBrk="1" latinLnBrk="0" hangingPunct="1">
      <a:defRPr sz="1200" b="0" i="0" kern="1200">
        <a:solidFill>
          <a:schemeClr val="tx1"/>
        </a:solidFill>
        <a:latin typeface="Space Grotesk" pitchFamily="2" charset="77"/>
        <a:ea typeface="+mn-ea"/>
        <a:cs typeface="+mn-cs"/>
      </a:defRPr>
    </a:lvl4pPr>
    <a:lvl5pPr marL="1828800" algn="l" defTabSz="914400" rtl="0" eaLnBrk="1" latinLnBrk="0" hangingPunct="1">
      <a:defRPr sz="1200" b="0" i="0" kern="1200">
        <a:solidFill>
          <a:schemeClr val="tx1"/>
        </a:solidFill>
        <a:latin typeface="Space Grotesk"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CD58485-1D1F-A44C-8845-1530606E670D}" type="slidenum">
              <a:rPr lang="sv-SE" smtClean="0"/>
              <a:pPr/>
              <a:t>2</a:t>
            </a:fld>
            <a:endParaRPr lang="sv-SE"/>
          </a:p>
        </p:txBody>
      </p:sp>
    </p:spTree>
    <p:extLst>
      <p:ext uri="{BB962C8B-B14F-4D97-AF65-F5344CB8AC3E}">
        <p14:creationId xmlns:p14="http://schemas.microsoft.com/office/powerpoint/2010/main" val="17782300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BFB2D-6CFE-8F8E-B90D-99E22C670D1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B9B7488-A1AE-D6AD-25D2-474355F4C86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12AE861-E8F1-564F-4072-0DEE8490CA01}"/>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F4CBF005-5368-1270-8282-E917AB8F2E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576551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D390D-1851-3400-CD86-14C495866B2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30FABFA-0B4B-8E8F-EE72-9D0DDE8AA1A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9533160-FF23-12CC-AFA9-E5005567728B}"/>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B9CB7E1A-49C0-BBFE-AAD1-8517C250D4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2721642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E4D51-14E0-7EF2-0BF0-D0210D15910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4319310-8957-76F8-4BD9-FE433B89313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263E707-EC02-F135-FC84-C8ED648031BE}"/>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348C31E4-7BA6-DF3D-8755-9C0989C1E7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3533909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3610170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07C24-0B45-D20D-B5B6-E597CE07D5F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24E417F-2F0B-58C7-1802-04BE87AED64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10B8AC6-C044-668B-809C-76061DF0CC30}"/>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FCA605A1-8E31-0765-A21C-427788A120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3697064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CD58485-1D1F-A44C-8845-1530606E670D}" type="slidenum">
              <a:rPr lang="sv-SE" smtClean="0"/>
              <a:t>3</a:t>
            </a:fld>
            <a:endParaRPr lang="sv-SE"/>
          </a:p>
        </p:txBody>
      </p:sp>
    </p:spTree>
    <p:extLst>
      <p:ext uri="{BB962C8B-B14F-4D97-AF65-F5344CB8AC3E}">
        <p14:creationId xmlns:p14="http://schemas.microsoft.com/office/powerpoint/2010/main" val="1981373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9C896-509B-C2C6-80C8-E82B781BFD6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3F11E4B-3F7E-2A2E-98D1-2C7DF836B96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C4C5362-87E1-F5A4-36B5-7D4DBF9556E5}"/>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C392C99B-5A55-D919-F1C7-97FCDC077AA9}"/>
              </a:ext>
            </a:extLst>
          </p:cNvPr>
          <p:cNvSpPr>
            <a:spLocks noGrp="1"/>
          </p:cNvSpPr>
          <p:nvPr>
            <p:ph type="sldNum" sz="quarter" idx="5"/>
          </p:nvPr>
        </p:nvSpPr>
        <p:spPr/>
        <p:txBody>
          <a:bodyPr/>
          <a:lstStyle/>
          <a:p>
            <a:fld id="{1CD58485-1D1F-A44C-8845-1530606E670D}" type="slidenum">
              <a:rPr lang="sv-SE" smtClean="0"/>
              <a:t>5</a:t>
            </a:fld>
            <a:endParaRPr lang="sv-SE"/>
          </a:p>
        </p:txBody>
      </p:sp>
    </p:spTree>
    <p:extLst>
      <p:ext uri="{BB962C8B-B14F-4D97-AF65-F5344CB8AC3E}">
        <p14:creationId xmlns:p14="http://schemas.microsoft.com/office/powerpoint/2010/main" val="996699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1F549-0D11-FCB4-AE8E-3464314FE8D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EE4D43D-7E19-4943-18E1-22EE65116A2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39F5987-48F3-5C01-80A9-E0D9045B710E}"/>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CC00462D-3DA5-E7A2-7E19-E90BF09E355B}"/>
              </a:ext>
            </a:extLst>
          </p:cNvPr>
          <p:cNvSpPr>
            <a:spLocks noGrp="1"/>
          </p:cNvSpPr>
          <p:nvPr>
            <p:ph type="sldNum" sz="quarter" idx="5"/>
          </p:nvPr>
        </p:nvSpPr>
        <p:spPr/>
        <p:txBody>
          <a:bodyPr/>
          <a:lstStyle/>
          <a:p>
            <a:fld id="{1CD58485-1D1F-A44C-8845-1530606E670D}" type="slidenum">
              <a:rPr lang="sv-SE" smtClean="0"/>
              <a:t>6</a:t>
            </a:fld>
            <a:endParaRPr lang="sv-SE"/>
          </a:p>
        </p:txBody>
      </p:sp>
    </p:spTree>
    <p:extLst>
      <p:ext uri="{BB962C8B-B14F-4D97-AF65-F5344CB8AC3E}">
        <p14:creationId xmlns:p14="http://schemas.microsoft.com/office/powerpoint/2010/main" val="1731933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1812463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3E9C1-E136-77E5-D6D5-58A4BE49A39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598E6C2-FBF2-94BC-3EA4-C55A076F264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DE55BA4-2B9C-060A-F158-64D6C1B6A771}"/>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B7B34E77-831B-7E15-5B17-73D5EDCC36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3013281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BCF98-AE27-350B-23D8-C40BAA94F7F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26C3173-5BDB-6928-999D-8608173DE2B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AC43A66-260B-4F09-535A-0742B1638ADF}"/>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CD70E6A9-FAED-CC79-01F0-E69AECD2C5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4288782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73FF8-AE1D-9CA7-6AE0-A1CF2D1A82F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2933FF-2890-F4EF-FA44-90AAA5EC597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BF9F2AA-B5F8-71FD-E19E-FF51043F3A43}"/>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5F65BF8B-B4CE-3EFC-3840-6B97890882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1991796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67884-4328-2F1A-DFC6-40470E6AC0B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606B0AB-E7D3-C27E-53D9-1803EA8A251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15E61BD-B3AB-01C2-633C-B3E983BF6BB2}"/>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CD5041A0-EE67-72BC-C5D4-87F57A5E06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D58485-1D1F-A44C-8845-1530606E670D}" type="slidenum">
              <a:rPr kumimoji="0" lang="sv-SE" sz="1300" b="0" i="0" u="none" strike="noStrike" kern="1200" cap="none" spc="0" normalizeH="0" baseline="0" noProof="0" smtClean="0">
                <a:ln>
                  <a:noFill/>
                </a:ln>
                <a:solidFill>
                  <a:prstClr val="black"/>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300" b="0" i="0" u="none" strike="noStrike" kern="1200" cap="none" spc="0" normalizeH="0" baseline="0" noProof="0">
              <a:ln>
                <a:noFill/>
              </a:ln>
              <a:solidFill>
                <a:prstClr val="black"/>
              </a:solidFill>
              <a:effectLst/>
              <a:uLnTx/>
              <a:uFillTx/>
              <a:latin typeface="Space Grotesk" pitchFamily="2" charset="77"/>
              <a:ea typeface="+mn-ea"/>
              <a:cs typeface="+mn-cs"/>
            </a:endParaRPr>
          </a:p>
        </p:txBody>
      </p:sp>
    </p:spTree>
    <p:extLst>
      <p:ext uri="{BB962C8B-B14F-4D97-AF65-F5344CB8AC3E}">
        <p14:creationId xmlns:p14="http://schemas.microsoft.com/office/powerpoint/2010/main" val="741602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MSLAG">
    <p:bg>
      <p:bgPr>
        <a:solidFill>
          <a:schemeClr val="bg1"/>
        </a:solidFill>
        <a:effectLst/>
      </p:bgPr>
    </p:bg>
    <p:spTree>
      <p:nvGrpSpPr>
        <p:cNvPr id="1" name=""/>
        <p:cNvGrpSpPr/>
        <p:nvPr/>
      </p:nvGrpSpPr>
      <p:grpSpPr>
        <a:xfrm>
          <a:off x="0" y="0"/>
          <a:ext cx="0" cy="0"/>
          <a:chOff x="0" y="0"/>
          <a:chExt cx="0" cy="0"/>
        </a:xfrm>
      </p:grpSpPr>
      <p:sp>
        <p:nvSpPr>
          <p:cNvPr id="9" name="Platshållare för bild 4">
            <a:extLst>
              <a:ext uri="{FF2B5EF4-FFF2-40B4-BE49-F238E27FC236}">
                <a16:creationId xmlns:a16="http://schemas.microsoft.com/office/drawing/2014/main" id="{3E08EEC2-2115-B768-F7F3-24096C33AB2C}"/>
              </a:ext>
            </a:extLst>
          </p:cNvPr>
          <p:cNvSpPr>
            <a:spLocks noGrp="1"/>
          </p:cNvSpPr>
          <p:nvPr>
            <p:ph type="pic" sz="quarter" idx="11"/>
          </p:nvPr>
        </p:nvSpPr>
        <p:spPr>
          <a:xfrm>
            <a:off x="0" y="0"/>
            <a:ext cx="12192000" cy="6858000"/>
          </a:xfrm>
        </p:spPr>
        <p:txBody>
          <a:bodyPr/>
          <a:lstStyle/>
          <a:p>
            <a:r>
              <a:rPr lang="en-US"/>
              <a:t>Click icon to add picture</a:t>
            </a:r>
            <a:endParaRPr lang="sv-SE"/>
          </a:p>
        </p:txBody>
      </p:sp>
      <p:sp>
        <p:nvSpPr>
          <p:cNvPr id="2" name="Rubrik 1">
            <a:extLst>
              <a:ext uri="{FF2B5EF4-FFF2-40B4-BE49-F238E27FC236}">
                <a16:creationId xmlns:a16="http://schemas.microsoft.com/office/drawing/2014/main" id="{FC63CD94-A6E1-0651-A8AA-C098EC748345}"/>
              </a:ext>
            </a:extLst>
          </p:cNvPr>
          <p:cNvSpPr>
            <a:spLocks noGrp="1"/>
          </p:cNvSpPr>
          <p:nvPr>
            <p:ph type="ctrTitle" hasCustomPrompt="1"/>
          </p:nvPr>
        </p:nvSpPr>
        <p:spPr>
          <a:xfrm>
            <a:off x="348343" y="2736899"/>
            <a:ext cx="5735705" cy="2387600"/>
          </a:xfrm>
          <a:noFill/>
        </p:spPr>
        <p:txBody>
          <a:bodyPr anchor="b">
            <a:noAutofit/>
          </a:bodyPr>
          <a:lstStyle>
            <a:lvl1pPr algn="l">
              <a:defRPr sz="9600" b="1" i="0">
                <a:solidFill>
                  <a:srgbClr val="092B40"/>
                </a:solidFill>
                <a:latin typeface="IBM Plex Sans" panose="020B0503050203000203" pitchFamily="34" charset="0"/>
                <a:cs typeface="Space Grotesk" pitchFamily="2" charset="77"/>
              </a:defRPr>
            </a:lvl1pPr>
          </a:lstStyle>
          <a:p>
            <a:r>
              <a:rPr lang="sv-SE" err="1"/>
              <a:t>We</a:t>
            </a:r>
            <a:r>
              <a:rPr lang="sv-SE"/>
              <a:t> </a:t>
            </a:r>
            <a:r>
              <a:rPr lang="sv-SE" err="1"/>
              <a:t>are</a:t>
            </a:r>
            <a:r>
              <a:rPr lang="sv-SE"/>
              <a:t> </a:t>
            </a:r>
            <a:r>
              <a:rPr lang="sv-SE" err="1"/>
              <a:t>proud</a:t>
            </a:r>
            <a:r>
              <a:rPr lang="sv-SE"/>
              <a:t> to present:</a:t>
            </a:r>
          </a:p>
        </p:txBody>
      </p:sp>
      <p:sp>
        <p:nvSpPr>
          <p:cNvPr id="8" name="Platshållare för text 2">
            <a:extLst>
              <a:ext uri="{FF2B5EF4-FFF2-40B4-BE49-F238E27FC236}">
                <a16:creationId xmlns:a16="http://schemas.microsoft.com/office/drawing/2014/main" id="{E73106C8-0066-EC8C-81CF-0CEACDD621B1}"/>
              </a:ext>
            </a:extLst>
          </p:cNvPr>
          <p:cNvSpPr>
            <a:spLocks noGrp="1"/>
          </p:cNvSpPr>
          <p:nvPr>
            <p:ph type="body" idx="13" hasCustomPrompt="1"/>
          </p:nvPr>
        </p:nvSpPr>
        <p:spPr>
          <a:xfrm>
            <a:off x="262759" y="229883"/>
            <a:ext cx="7257934" cy="357508"/>
          </a:xfrm>
        </p:spPr>
        <p:txBody>
          <a:bodyPr>
            <a:noAutofit/>
          </a:bodyPr>
          <a:lstStyle>
            <a:lvl1pPr marL="0" indent="0">
              <a:buNone/>
              <a:defRPr sz="900" b="0" i="0" spc="0">
                <a:solidFill>
                  <a:srgbClr val="35C7E8"/>
                </a:solidFill>
                <a:latin typeface="IBM Plex Sans" panose="020B0503050203000203" pitchFamily="34" charset="0"/>
                <a:cs typeface="Space Grotesk"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Sidtitel</a:t>
            </a:r>
          </a:p>
        </p:txBody>
      </p:sp>
      <p:sp>
        <p:nvSpPr>
          <p:cNvPr id="4" name="Platshållare för text 2">
            <a:extLst>
              <a:ext uri="{FF2B5EF4-FFF2-40B4-BE49-F238E27FC236}">
                <a16:creationId xmlns:a16="http://schemas.microsoft.com/office/drawing/2014/main" id="{22ED0F9E-9657-B4CA-1E76-3E56482123BC}"/>
              </a:ext>
            </a:extLst>
          </p:cNvPr>
          <p:cNvSpPr>
            <a:spLocks noGrp="1"/>
          </p:cNvSpPr>
          <p:nvPr>
            <p:ph type="body" idx="10" hasCustomPrompt="1"/>
          </p:nvPr>
        </p:nvSpPr>
        <p:spPr>
          <a:xfrm>
            <a:off x="6096000" y="4713854"/>
            <a:ext cx="4574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6" name="Platshållare för text 2">
            <a:extLst>
              <a:ext uri="{FF2B5EF4-FFF2-40B4-BE49-F238E27FC236}">
                <a16:creationId xmlns:a16="http://schemas.microsoft.com/office/drawing/2014/main" id="{B95F1DC2-CE12-C148-8278-0613531B32D9}"/>
              </a:ext>
            </a:extLst>
          </p:cNvPr>
          <p:cNvSpPr>
            <a:spLocks noGrp="1"/>
          </p:cNvSpPr>
          <p:nvPr>
            <p:ph type="body" idx="14" hasCustomPrompt="1"/>
          </p:nvPr>
        </p:nvSpPr>
        <p:spPr>
          <a:xfrm>
            <a:off x="6107954" y="3192437"/>
            <a:ext cx="4574522" cy="759631"/>
          </a:xfrm>
        </p:spPr>
        <p:txBody>
          <a:bodyPr>
            <a:normAutofit/>
          </a:bodyPr>
          <a:lstStyle>
            <a:lvl1pPr marL="0" indent="0">
              <a:lnSpc>
                <a:spcPts val="1280"/>
              </a:lnSpc>
              <a:buNone/>
              <a:defRPr sz="900" b="1"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7" name="Rubrik 1">
            <a:extLst>
              <a:ext uri="{FF2B5EF4-FFF2-40B4-BE49-F238E27FC236}">
                <a16:creationId xmlns:a16="http://schemas.microsoft.com/office/drawing/2014/main" id="{2048E160-1926-69DB-8A7C-58C2E621D091}"/>
              </a:ext>
            </a:extLst>
          </p:cNvPr>
          <p:cNvSpPr txBox="1">
            <a:spLocks/>
          </p:cNvSpPr>
          <p:nvPr userDrawn="1"/>
        </p:nvSpPr>
        <p:spPr>
          <a:xfrm>
            <a:off x="9036333" y="4470400"/>
            <a:ext cx="3051321" cy="2387600"/>
          </a:xfrm>
          <a:prstGeom prst="rect">
            <a:avLst/>
          </a:prstGeom>
          <a:noFill/>
        </p:spPr>
        <p:txBody>
          <a:bodyPr vert="horz" lIns="91440" tIns="45720" rIns="91440" bIns="45720" rtlCol="0" anchor="b">
            <a:noAutofit/>
          </a:bodyPr>
          <a:lstStyle>
            <a:lvl1pPr algn="l" defTabSz="914400" rtl="0" eaLnBrk="1" latinLnBrk="0" hangingPunct="1">
              <a:lnSpc>
                <a:spcPct val="90000"/>
              </a:lnSpc>
              <a:spcBef>
                <a:spcPct val="0"/>
              </a:spcBef>
              <a:buNone/>
              <a:defRPr sz="9600" b="1" i="0" kern="1200">
                <a:solidFill>
                  <a:srgbClr val="092B40"/>
                </a:solidFill>
                <a:latin typeface="IBM Plex Sans" panose="020B0503050203000203" pitchFamily="34" charset="0"/>
                <a:ea typeface="+mj-ea"/>
                <a:cs typeface="Space Grotesk" pitchFamily="2" charset="77"/>
              </a:defRPr>
            </a:lvl1pPr>
          </a:lstStyle>
          <a:p>
            <a:pPr algn="r"/>
            <a:r>
              <a:rPr lang="sv-SE" sz="16600" b="1" i="0">
                <a:solidFill>
                  <a:srgbClr val="F5CF48"/>
                </a:solidFill>
                <a:latin typeface="IBM Plex Sans SemiBold" panose="020B0503050203000203" pitchFamily="34" charset="0"/>
              </a:rPr>
              <a:t>00</a:t>
            </a:r>
            <a:endParaRPr lang="sv-SE" b="1" i="0">
              <a:solidFill>
                <a:srgbClr val="F5CF48"/>
              </a:solidFill>
              <a:latin typeface="IBM Plex Sans SemiBold" panose="020B0503050203000203" pitchFamily="34" charset="0"/>
            </a:endParaRPr>
          </a:p>
        </p:txBody>
      </p:sp>
    </p:spTree>
    <p:extLst>
      <p:ext uri="{BB962C8B-B14F-4D97-AF65-F5344CB8AC3E}">
        <p14:creationId xmlns:p14="http://schemas.microsoft.com/office/powerpoint/2010/main" val="37038930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mslag">
    <p:bg>
      <p:bgPr>
        <a:solidFill>
          <a:schemeClr val="bg1"/>
        </a:solidFill>
        <a:effectLst/>
      </p:bgPr>
    </p:bg>
    <p:spTree>
      <p:nvGrpSpPr>
        <p:cNvPr id="1" name=""/>
        <p:cNvGrpSpPr/>
        <p:nvPr/>
      </p:nvGrpSpPr>
      <p:grpSpPr>
        <a:xfrm>
          <a:off x="0" y="0"/>
          <a:ext cx="0" cy="0"/>
          <a:chOff x="0" y="0"/>
          <a:chExt cx="0" cy="0"/>
        </a:xfrm>
      </p:grpSpPr>
      <p:sp>
        <p:nvSpPr>
          <p:cNvPr id="5" name="Platshållare för bildnummer 5">
            <a:extLst>
              <a:ext uri="{FF2B5EF4-FFF2-40B4-BE49-F238E27FC236}">
                <a16:creationId xmlns:a16="http://schemas.microsoft.com/office/drawing/2014/main" id="{F811DB2D-9C36-3066-559E-A741509815BB}"/>
              </a:ext>
            </a:extLst>
          </p:cNvPr>
          <p:cNvSpPr>
            <a:spLocks noGrp="1"/>
          </p:cNvSpPr>
          <p:nvPr>
            <p:ph type="sldNum" sz="quarter" idx="12"/>
          </p:nvPr>
        </p:nvSpPr>
        <p:spPr>
          <a:xfrm>
            <a:off x="363385" y="6356350"/>
            <a:ext cx="11493587" cy="365125"/>
          </a:xfrm>
        </p:spPr>
        <p:txBody>
          <a:bodyPr/>
          <a:lstStyle>
            <a:lvl1pPr algn="ctr">
              <a:defRPr sz="1100">
                <a:solidFill>
                  <a:schemeClr val="tx1">
                    <a:lumMod val="90000"/>
                    <a:lumOff val="10000"/>
                  </a:schemeClr>
                </a:solidFill>
                <a:latin typeface="Space Grotesk" pitchFamily="2" charset="77"/>
                <a:cs typeface="Space Grotesk" pitchFamily="2" charset="77"/>
              </a:defRPr>
            </a:lvl1pPr>
          </a:lstStyle>
          <a:p>
            <a:fld id="{CDC2BDCA-1FDB-7E4C-A94F-84F23A681822}" type="slidenum">
              <a:rPr lang="sv-SE" smtClean="0"/>
              <a:pPr/>
              <a:t>‹#›</a:t>
            </a:fld>
            <a:endParaRPr lang="sv-SE"/>
          </a:p>
        </p:txBody>
      </p:sp>
      <p:sp>
        <p:nvSpPr>
          <p:cNvPr id="3" name="Platshållare för bild 2">
            <a:extLst>
              <a:ext uri="{FF2B5EF4-FFF2-40B4-BE49-F238E27FC236}">
                <a16:creationId xmlns:a16="http://schemas.microsoft.com/office/drawing/2014/main" id="{6DE48245-769B-E02B-678E-61754B09C791}"/>
              </a:ext>
            </a:extLst>
          </p:cNvPr>
          <p:cNvSpPr>
            <a:spLocks noGrp="1"/>
          </p:cNvSpPr>
          <p:nvPr>
            <p:ph type="pic" sz="quarter" idx="13"/>
          </p:nvPr>
        </p:nvSpPr>
        <p:spPr>
          <a:xfrm>
            <a:off x="363537" y="325464"/>
            <a:ext cx="11527399" cy="3103535"/>
          </a:xfrm>
        </p:spPr>
        <p:txBody>
          <a:bodyPr/>
          <a:lstStyle/>
          <a:p>
            <a:r>
              <a:rPr lang="en-US"/>
              <a:t>Click icon to add picture</a:t>
            </a:r>
            <a:endParaRPr lang="sv-SE"/>
          </a:p>
        </p:txBody>
      </p:sp>
      <p:sp>
        <p:nvSpPr>
          <p:cNvPr id="4" name="Platshållare för text 2">
            <a:extLst>
              <a:ext uri="{FF2B5EF4-FFF2-40B4-BE49-F238E27FC236}">
                <a16:creationId xmlns:a16="http://schemas.microsoft.com/office/drawing/2014/main" id="{A6626E24-15E8-4941-9B90-BF6861B08BFE}"/>
              </a:ext>
            </a:extLst>
          </p:cNvPr>
          <p:cNvSpPr>
            <a:spLocks noGrp="1"/>
          </p:cNvSpPr>
          <p:nvPr>
            <p:ph type="body" idx="10" hasCustomPrompt="1"/>
          </p:nvPr>
        </p:nvSpPr>
        <p:spPr>
          <a:xfrm>
            <a:off x="6096000" y="4171085"/>
            <a:ext cx="2846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6" name="Platshållare för text 2">
            <a:extLst>
              <a:ext uri="{FF2B5EF4-FFF2-40B4-BE49-F238E27FC236}">
                <a16:creationId xmlns:a16="http://schemas.microsoft.com/office/drawing/2014/main" id="{106F1ADC-FE0B-98EC-CC3C-B4C9D564A794}"/>
              </a:ext>
            </a:extLst>
          </p:cNvPr>
          <p:cNvSpPr>
            <a:spLocks noGrp="1"/>
          </p:cNvSpPr>
          <p:nvPr>
            <p:ph type="body" idx="14" hasCustomPrompt="1"/>
          </p:nvPr>
        </p:nvSpPr>
        <p:spPr>
          <a:xfrm>
            <a:off x="9044414" y="4171085"/>
            <a:ext cx="2846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7" name="Platshållare för text 2">
            <a:extLst>
              <a:ext uri="{FF2B5EF4-FFF2-40B4-BE49-F238E27FC236}">
                <a16:creationId xmlns:a16="http://schemas.microsoft.com/office/drawing/2014/main" id="{9E0A50BC-FDC1-A097-395A-8C9527FB6CAD}"/>
              </a:ext>
            </a:extLst>
          </p:cNvPr>
          <p:cNvSpPr>
            <a:spLocks noGrp="1"/>
          </p:cNvSpPr>
          <p:nvPr>
            <p:ph type="body" idx="11"/>
          </p:nvPr>
        </p:nvSpPr>
        <p:spPr>
          <a:xfrm>
            <a:off x="363385" y="5088279"/>
            <a:ext cx="2852781" cy="1464849"/>
          </a:xfrm>
        </p:spPr>
        <p:txBody>
          <a:bodyPr>
            <a:noAutofit/>
          </a:bodyPr>
          <a:lstStyle>
            <a:lvl1pPr marL="0" indent="0" algn="l">
              <a:lnSpc>
                <a:spcPct val="100000"/>
              </a:lnSpc>
              <a:buFont typeface="Arial" panose="020B0604020202020204" pitchFamily="34" charset="0"/>
              <a:buNone/>
              <a:defRPr sz="1600" b="1" i="0">
                <a:solidFill>
                  <a:srgbClr val="35C7E8"/>
                </a:solidFill>
                <a:latin typeface="IBM Plex Sans SemiBold" panose="020B0503050203000203" pitchFamily="34" charset="0"/>
                <a:cs typeface="Space Grotesk Medium"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Click to edit Master text styles</a:t>
            </a:r>
          </a:p>
        </p:txBody>
      </p:sp>
    </p:spTree>
    <p:extLst>
      <p:ext uri="{BB962C8B-B14F-4D97-AF65-F5344CB8AC3E}">
        <p14:creationId xmlns:p14="http://schemas.microsoft.com/office/powerpoint/2010/main" val="34719943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rutor+tex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AA1D115-4478-D512-BCC8-D7E15D34EBB3}"/>
              </a:ext>
            </a:extLst>
          </p:cNvPr>
          <p:cNvSpPr/>
          <p:nvPr userDrawn="1"/>
        </p:nvSpPr>
        <p:spPr>
          <a:xfrm>
            <a:off x="6096000" y="0"/>
            <a:ext cx="6096000" cy="3429000"/>
          </a:xfrm>
          <a:prstGeom prst="rect">
            <a:avLst/>
          </a:prstGeom>
          <a:solidFill>
            <a:srgbClr val="D4F1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AD5B801F-F30E-12BB-A4A0-B08E05434617}"/>
              </a:ext>
            </a:extLst>
          </p:cNvPr>
          <p:cNvSpPr/>
          <p:nvPr userDrawn="1"/>
        </p:nvSpPr>
        <p:spPr>
          <a:xfrm>
            <a:off x="0" y="3422623"/>
            <a:ext cx="6096000" cy="3429000"/>
          </a:xfrm>
          <a:prstGeom prst="rect">
            <a:avLst/>
          </a:prstGeom>
          <a:solidFill>
            <a:srgbClr val="1A5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bild 2">
            <a:extLst>
              <a:ext uri="{FF2B5EF4-FFF2-40B4-BE49-F238E27FC236}">
                <a16:creationId xmlns:a16="http://schemas.microsoft.com/office/drawing/2014/main" id="{6DE48245-769B-E02B-678E-61754B09C791}"/>
              </a:ext>
            </a:extLst>
          </p:cNvPr>
          <p:cNvSpPr>
            <a:spLocks noGrp="1"/>
          </p:cNvSpPr>
          <p:nvPr>
            <p:ph type="pic" sz="quarter" idx="13"/>
          </p:nvPr>
        </p:nvSpPr>
        <p:spPr>
          <a:xfrm>
            <a:off x="6096000" y="3435377"/>
            <a:ext cx="6095999" cy="3422623"/>
          </a:xfrm>
        </p:spPr>
        <p:txBody>
          <a:bodyPr/>
          <a:lstStyle/>
          <a:p>
            <a:r>
              <a:rPr lang="en-US"/>
              <a:t>Click icon to add picture</a:t>
            </a:r>
            <a:endParaRPr lang="sv-SE"/>
          </a:p>
        </p:txBody>
      </p:sp>
      <p:sp>
        <p:nvSpPr>
          <p:cNvPr id="4" name="Platshållare för text 2">
            <a:extLst>
              <a:ext uri="{FF2B5EF4-FFF2-40B4-BE49-F238E27FC236}">
                <a16:creationId xmlns:a16="http://schemas.microsoft.com/office/drawing/2014/main" id="{A6626E24-15E8-4941-9B90-BF6861B08BFE}"/>
              </a:ext>
            </a:extLst>
          </p:cNvPr>
          <p:cNvSpPr>
            <a:spLocks noGrp="1"/>
          </p:cNvSpPr>
          <p:nvPr>
            <p:ph type="body" idx="10" hasCustomPrompt="1"/>
          </p:nvPr>
        </p:nvSpPr>
        <p:spPr>
          <a:xfrm>
            <a:off x="332060" y="2156152"/>
            <a:ext cx="5557296" cy="73242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7" name="Platshållare för text 2">
            <a:extLst>
              <a:ext uri="{FF2B5EF4-FFF2-40B4-BE49-F238E27FC236}">
                <a16:creationId xmlns:a16="http://schemas.microsoft.com/office/drawing/2014/main" id="{9E0A50BC-FDC1-A097-395A-8C9527FB6CAD}"/>
              </a:ext>
            </a:extLst>
          </p:cNvPr>
          <p:cNvSpPr>
            <a:spLocks noGrp="1"/>
          </p:cNvSpPr>
          <p:nvPr>
            <p:ph type="body" idx="11"/>
          </p:nvPr>
        </p:nvSpPr>
        <p:spPr>
          <a:xfrm>
            <a:off x="7337622" y="1423728"/>
            <a:ext cx="2852781" cy="1464849"/>
          </a:xfrm>
        </p:spPr>
        <p:txBody>
          <a:bodyPr>
            <a:noAutofit/>
          </a:bodyPr>
          <a:lstStyle>
            <a:lvl1pPr marL="0" indent="0" algn="ctr">
              <a:lnSpc>
                <a:spcPct val="100000"/>
              </a:lnSpc>
              <a:buFont typeface="Arial" panose="020B0604020202020204" pitchFamily="34" charset="0"/>
              <a:buNone/>
              <a:defRPr sz="1600" b="0" i="0">
                <a:solidFill>
                  <a:srgbClr val="092B40"/>
                </a:solidFill>
                <a:latin typeface="IBM Plex Sans SemiBold" panose="020B0503050203000203" pitchFamily="34" charset="0"/>
                <a:cs typeface="Space Grotesk Medium"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Click to edit Master text styles</a:t>
            </a:r>
          </a:p>
        </p:txBody>
      </p:sp>
      <p:sp>
        <p:nvSpPr>
          <p:cNvPr id="9" name="Platshållare för text 2">
            <a:extLst>
              <a:ext uri="{FF2B5EF4-FFF2-40B4-BE49-F238E27FC236}">
                <a16:creationId xmlns:a16="http://schemas.microsoft.com/office/drawing/2014/main" id="{3ED623DD-454C-7C71-70B5-8C356C4892D4}"/>
              </a:ext>
            </a:extLst>
          </p:cNvPr>
          <p:cNvSpPr>
            <a:spLocks noGrp="1"/>
          </p:cNvSpPr>
          <p:nvPr>
            <p:ph type="body" idx="14"/>
          </p:nvPr>
        </p:nvSpPr>
        <p:spPr>
          <a:xfrm>
            <a:off x="1042727" y="4888147"/>
            <a:ext cx="2852781" cy="1464849"/>
          </a:xfrm>
        </p:spPr>
        <p:txBody>
          <a:bodyPr>
            <a:noAutofit/>
          </a:bodyPr>
          <a:lstStyle>
            <a:lvl1pPr marL="0" indent="0" algn="ctr">
              <a:lnSpc>
                <a:spcPct val="100000"/>
              </a:lnSpc>
              <a:buFont typeface="Arial" panose="020B0604020202020204" pitchFamily="34" charset="0"/>
              <a:buNone/>
              <a:defRPr sz="1600" b="1" i="0">
                <a:solidFill>
                  <a:srgbClr val="D4F1F7"/>
                </a:solidFill>
                <a:latin typeface="IBM Plex Sans SemiBold" panose="020B0503050203000203" pitchFamily="34" charset="0"/>
                <a:cs typeface="Space Grotesk Medium"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Click to edit Master text styles</a:t>
            </a:r>
          </a:p>
        </p:txBody>
      </p:sp>
      <p:sp>
        <p:nvSpPr>
          <p:cNvPr id="10" name="Rubrik 1">
            <a:extLst>
              <a:ext uri="{FF2B5EF4-FFF2-40B4-BE49-F238E27FC236}">
                <a16:creationId xmlns:a16="http://schemas.microsoft.com/office/drawing/2014/main" id="{0F39DCAF-31B5-F3D2-98F6-2049EF527535}"/>
              </a:ext>
            </a:extLst>
          </p:cNvPr>
          <p:cNvSpPr>
            <a:spLocks noGrp="1"/>
          </p:cNvSpPr>
          <p:nvPr>
            <p:ph type="ctrTitle" hasCustomPrompt="1"/>
          </p:nvPr>
        </p:nvSpPr>
        <p:spPr>
          <a:xfrm>
            <a:off x="259978" y="475129"/>
            <a:ext cx="5735705" cy="1338729"/>
          </a:xfrm>
          <a:noFill/>
        </p:spPr>
        <p:txBody>
          <a:bodyPr anchor="b">
            <a:noAutofit/>
          </a:bodyPr>
          <a:lstStyle>
            <a:lvl1pPr algn="l">
              <a:defRPr sz="4000" b="0" i="0">
                <a:solidFill>
                  <a:schemeClr val="bg2">
                    <a:lumMod val="25000"/>
                  </a:schemeClr>
                </a:solidFill>
                <a:latin typeface="IBM Plex Sans Medium" panose="020B0503050203000203" pitchFamily="34" charset="0"/>
                <a:cs typeface="Space Grotesk Medium" pitchFamily="2" charset="77"/>
              </a:defRPr>
            </a:lvl1pPr>
          </a:lstStyle>
          <a:p>
            <a:r>
              <a:rPr lang="sv-SE"/>
              <a:t>01</a:t>
            </a:r>
          </a:p>
        </p:txBody>
      </p:sp>
      <p:sp>
        <p:nvSpPr>
          <p:cNvPr id="11" name="Platshållare för text 49">
            <a:extLst>
              <a:ext uri="{FF2B5EF4-FFF2-40B4-BE49-F238E27FC236}">
                <a16:creationId xmlns:a16="http://schemas.microsoft.com/office/drawing/2014/main" id="{0F29ABE8-541B-FF30-941F-A5A7E10FD1C0}"/>
              </a:ext>
            </a:extLst>
          </p:cNvPr>
          <p:cNvSpPr txBox="1">
            <a:spLocks noGrp="1"/>
          </p:cNvSpPr>
          <p:nvPr>
            <p:ph type="body" idx="15"/>
          </p:nvPr>
        </p:nvSpPr>
        <p:spPr>
          <a:xfrm>
            <a:off x="262759" y="229883"/>
            <a:ext cx="7257934" cy="279820"/>
          </a:xfrm>
          <a:prstGeom prst="rect">
            <a:avLst/>
          </a:prstGeom>
          <a:noFill/>
        </p:spPr>
        <p:txBody>
          <a:bodyPr wrap="square">
            <a:spAutoFit/>
          </a:bodyPr>
          <a:lstStyle>
            <a:lvl1pPr marL="0" indent="0">
              <a:buFontTx/>
              <a:buNone/>
              <a:defRPr b="0" i="0">
                <a:solidFill>
                  <a:srgbClr val="35C7E8"/>
                </a:solidFill>
                <a:latin typeface="IBM Plex Sans" panose="020B0503050203000203" pitchFamily="34" charset="0"/>
                <a:cs typeface="Space Grotesk" pitchFamily="2" charset="77"/>
              </a:defRPr>
            </a:lvl1pPr>
          </a:lstStyle>
          <a:p>
            <a:pPr lvl="0"/>
            <a:r>
              <a:rPr lang="en-US" sz="900" spc="0">
                <a:latin typeface="Space Grotesk" pitchFamily="2" charset="77"/>
                <a:cs typeface="Space Grotesk" pitchFamily="2" charset="77"/>
              </a:rPr>
              <a:t>Click to edit Master text styles</a:t>
            </a:r>
          </a:p>
        </p:txBody>
      </p:sp>
    </p:spTree>
    <p:extLst>
      <p:ext uri="{BB962C8B-B14F-4D97-AF65-F5344CB8AC3E}">
        <p14:creationId xmlns:p14="http://schemas.microsoft.com/office/powerpoint/2010/main" val="40125189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ggande bild+rubrik+text">
    <p:bg>
      <p:bgPr>
        <a:solidFill>
          <a:schemeClr val="bg1"/>
        </a:solidFill>
        <a:effectLst/>
      </p:bgPr>
    </p:bg>
    <p:spTree>
      <p:nvGrpSpPr>
        <p:cNvPr id="1" name=""/>
        <p:cNvGrpSpPr/>
        <p:nvPr/>
      </p:nvGrpSpPr>
      <p:grpSpPr>
        <a:xfrm>
          <a:off x="0" y="0"/>
          <a:ext cx="0" cy="0"/>
          <a:chOff x="0" y="0"/>
          <a:chExt cx="0" cy="0"/>
        </a:xfrm>
      </p:grpSpPr>
      <p:sp>
        <p:nvSpPr>
          <p:cNvPr id="5" name="Platshållare för bildnummer 5">
            <a:extLst>
              <a:ext uri="{FF2B5EF4-FFF2-40B4-BE49-F238E27FC236}">
                <a16:creationId xmlns:a16="http://schemas.microsoft.com/office/drawing/2014/main" id="{F811DB2D-9C36-3066-559E-A741509815BB}"/>
              </a:ext>
            </a:extLst>
          </p:cNvPr>
          <p:cNvSpPr>
            <a:spLocks noGrp="1"/>
          </p:cNvSpPr>
          <p:nvPr>
            <p:ph type="sldNum" sz="quarter" idx="12"/>
          </p:nvPr>
        </p:nvSpPr>
        <p:spPr>
          <a:xfrm>
            <a:off x="363385" y="6356350"/>
            <a:ext cx="11493587" cy="365125"/>
          </a:xfrm>
        </p:spPr>
        <p:txBody>
          <a:bodyPr/>
          <a:lstStyle>
            <a:lvl1pPr algn="ctr">
              <a:defRPr sz="1100">
                <a:solidFill>
                  <a:schemeClr val="tx1">
                    <a:lumMod val="90000"/>
                    <a:lumOff val="10000"/>
                  </a:schemeClr>
                </a:solidFill>
                <a:latin typeface="Space Grotesk" pitchFamily="2" charset="77"/>
                <a:cs typeface="Space Grotesk" pitchFamily="2" charset="77"/>
              </a:defRPr>
            </a:lvl1pPr>
          </a:lstStyle>
          <a:p>
            <a:fld id="{CDC2BDCA-1FDB-7E4C-A94F-84F23A681822}" type="slidenum">
              <a:rPr lang="sv-SE" smtClean="0"/>
              <a:pPr/>
              <a:t>‹#›</a:t>
            </a:fld>
            <a:endParaRPr lang="sv-SE"/>
          </a:p>
        </p:txBody>
      </p:sp>
      <p:sp>
        <p:nvSpPr>
          <p:cNvPr id="3" name="Platshållare för bild 2">
            <a:extLst>
              <a:ext uri="{FF2B5EF4-FFF2-40B4-BE49-F238E27FC236}">
                <a16:creationId xmlns:a16="http://schemas.microsoft.com/office/drawing/2014/main" id="{6DE48245-769B-E02B-678E-61754B09C791}"/>
              </a:ext>
            </a:extLst>
          </p:cNvPr>
          <p:cNvSpPr>
            <a:spLocks noGrp="1"/>
          </p:cNvSpPr>
          <p:nvPr>
            <p:ph type="pic" sz="quarter" idx="13"/>
          </p:nvPr>
        </p:nvSpPr>
        <p:spPr>
          <a:xfrm>
            <a:off x="363537" y="325465"/>
            <a:ext cx="11493435" cy="2402238"/>
          </a:xfrm>
        </p:spPr>
        <p:txBody>
          <a:bodyPr/>
          <a:lstStyle/>
          <a:p>
            <a:r>
              <a:rPr lang="en-US"/>
              <a:t>Click icon to add picture</a:t>
            </a:r>
            <a:endParaRPr lang="sv-SE"/>
          </a:p>
        </p:txBody>
      </p:sp>
      <p:sp>
        <p:nvSpPr>
          <p:cNvPr id="4" name="Platshållare för text 2">
            <a:extLst>
              <a:ext uri="{FF2B5EF4-FFF2-40B4-BE49-F238E27FC236}">
                <a16:creationId xmlns:a16="http://schemas.microsoft.com/office/drawing/2014/main" id="{A6626E24-15E8-4941-9B90-BF6861B08BFE}"/>
              </a:ext>
            </a:extLst>
          </p:cNvPr>
          <p:cNvSpPr>
            <a:spLocks noGrp="1"/>
          </p:cNvSpPr>
          <p:nvPr>
            <p:ph type="body" idx="10" hasCustomPrompt="1"/>
          </p:nvPr>
        </p:nvSpPr>
        <p:spPr>
          <a:xfrm>
            <a:off x="6129314" y="4946001"/>
            <a:ext cx="2846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6" name="Platshållare för text 2">
            <a:extLst>
              <a:ext uri="{FF2B5EF4-FFF2-40B4-BE49-F238E27FC236}">
                <a16:creationId xmlns:a16="http://schemas.microsoft.com/office/drawing/2014/main" id="{106F1ADC-FE0B-98EC-CC3C-B4C9D564A794}"/>
              </a:ext>
            </a:extLst>
          </p:cNvPr>
          <p:cNvSpPr>
            <a:spLocks noGrp="1"/>
          </p:cNvSpPr>
          <p:nvPr>
            <p:ph type="body" idx="14" hasCustomPrompt="1"/>
          </p:nvPr>
        </p:nvSpPr>
        <p:spPr>
          <a:xfrm>
            <a:off x="9042462" y="4946000"/>
            <a:ext cx="2846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7" name="Platshållare för text 2">
            <a:extLst>
              <a:ext uri="{FF2B5EF4-FFF2-40B4-BE49-F238E27FC236}">
                <a16:creationId xmlns:a16="http://schemas.microsoft.com/office/drawing/2014/main" id="{9E0A50BC-FDC1-A097-395A-8C9527FB6CAD}"/>
              </a:ext>
            </a:extLst>
          </p:cNvPr>
          <p:cNvSpPr>
            <a:spLocks noGrp="1"/>
          </p:cNvSpPr>
          <p:nvPr>
            <p:ph type="body" idx="11"/>
          </p:nvPr>
        </p:nvSpPr>
        <p:spPr>
          <a:xfrm>
            <a:off x="363385" y="5088279"/>
            <a:ext cx="2852781" cy="1464849"/>
          </a:xfrm>
        </p:spPr>
        <p:txBody>
          <a:bodyPr>
            <a:noAutofit/>
          </a:bodyPr>
          <a:lstStyle>
            <a:lvl1pPr marL="0" indent="0" algn="l">
              <a:lnSpc>
                <a:spcPct val="100000"/>
              </a:lnSpc>
              <a:buFont typeface="Arial" panose="020B0604020202020204" pitchFamily="34" charset="0"/>
              <a:buNone/>
              <a:defRPr sz="1600" b="1" i="0">
                <a:solidFill>
                  <a:srgbClr val="35C7E8"/>
                </a:solidFill>
                <a:latin typeface="IBM Plex Sans SemiBold" panose="020B0503050203000203" pitchFamily="34" charset="0"/>
                <a:cs typeface="Space Grotesk Medium"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Click to edit Master text styles</a:t>
            </a:r>
          </a:p>
        </p:txBody>
      </p:sp>
      <p:sp>
        <p:nvSpPr>
          <p:cNvPr id="2" name="Rubrik 1">
            <a:extLst>
              <a:ext uri="{FF2B5EF4-FFF2-40B4-BE49-F238E27FC236}">
                <a16:creationId xmlns:a16="http://schemas.microsoft.com/office/drawing/2014/main" id="{3E2DB3CD-EFB0-F68F-6D92-9885888539FB}"/>
              </a:ext>
            </a:extLst>
          </p:cNvPr>
          <p:cNvSpPr>
            <a:spLocks noGrp="1"/>
          </p:cNvSpPr>
          <p:nvPr>
            <p:ph type="ctrTitle" hasCustomPrompt="1"/>
          </p:nvPr>
        </p:nvSpPr>
        <p:spPr>
          <a:xfrm>
            <a:off x="193361" y="2989394"/>
            <a:ext cx="12298274" cy="1464849"/>
          </a:xfrm>
          <a:noFill/>
        </p:spPr>
        <p:txBody>
          <a:bodyPr anchor="b">
            <a:noAutofit/>
          </a:bodyPr>
          <a:lstStyle>
            <a:lvl1pPr algn="l">
              <a:defRPr sz="9600" b="1" i="0">
                <a:solidFill>
                  <a:schemeClr val="tx1">
                    <a:lumMod val="90000"/>
                    <a:lumOff val="10000"/>
                  </a:schemeClr>
                </a:solidFill>
                <a:latin typeface="IBM Plex Sans" panose="020B0503050203000203" pitchFamily="34" charset="0"/>
                <a:cs typeface="Space Grotesk" pitchFamily="2" charset="77"/>
              </a:defRPr>
            </a:lvl1pPr>
          </a:lstStyle>
          <a:p>
            <a:r>
              <a:rPr lang="sv-SE"/>
              <a:t>Rubrik</a:t>
            </a:r>
          </a:p>
        </p:txBody>
      </p:sp>
    </p:spTree>
    <p:extLst>
      <p:ext uri="{BB962C8B-B14F-4D97-AF65-F5344CB8AC3E}">
        <p14:creationId xmlns:p14="http://schemas.microsoft.com/office/powerpoint/2010/main" val="10720248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bild H">
    <p:bg>
      <p:bgPr>
        <a:solidFill>
          <a:schemeClr val="tx2"/>
        </a:solidFill>
        <a:effectLst/>
      </p:bgPr>
    </p:bg>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218028FE-0BC0-C882-1BF6-D4C12FA7D946}"/>
              </a:ext>
            </a:extLst>
          </p:cNvPr>
          <p:cNvSpPr>
            <a:spLocks noGrp="1"/>
          </p:cNvSpPr>
          <p:nvPr>
            <p:ph type="body" idx="1" hasCustomPrompt="1"/>
          </p:nvPr>
        </p:nvSpPr>
        <p:spPr>
          <a:xfrm>
            <a:off x="354219" y="1288788"/>
            <a:ext cx="5084055" cy="711892"/>
          </a:xfrm>
        </p:spPr>
        <p:txBody>
          <a:bodyPr>
            <a:noAutofit/>
          </a:bodyPr>
          <a:lstStyle>
            <a:lvl1pPr marL="0" indent="0">
              <a:buNone/>
              <a:defRPr sz="2400" b="1" i="0">
                <a:solidFill>
                  <a:schemeClr val="bg1"/>
                </a:solidFill>
                <a:latin typeface="IBM Plex Sans SemiBold"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RUBRIK</a:t>
            </a:r>
          </a:p>
        </p:txBody>
      </p:sp>
      <p:sp>
        <p:nvSpPr>
          <p:cNvPr id="5" name="Platshållare för text 2">
            <a:extLst>
              <a:ext uri="{FF2B5EF4-FFF2-40B4-BE49-F238E27FC236}">
                <a16:creationId xmlns:a16="http://schemas.microsoft.com/office/drawing/2014/main" id="{E1CBC396-82EE-8BB5-767C-3B0FEF5448E3}"/>
              </a:ext>
            </a:extLst>
          </p:cNvPr>
          <p:cNvSpPr>
            <a:spLocks noGrp="1"/>
          </p:cNvSpPr>
          <p:nvPr>
            <p:ph type="body" idx="10" hasCustomPrompt="1"/>
          </p:nvPr>
        </p:nvSpPr>
        <p:spPr>
          <a:xfrm>
            <a:off x="354219" y="2717108"/>
            <a:ext cx="5084055" cy="711892"/>
          </a:xfrm>
        </p:spPr>
        <p:txBody>
          <a:bodyPr>
            <a:normAutofit/>
          </a:bodyPr>
          <a:lstStyle>
            <a:lvl1pPr marL="0" indent="0">
              <a:buNone/>
              <a:defRPr sz="1050" b="0" i="0">
                <a:solidFill>
                  <a:schemeClr val="bg1">
                    <a:lumMod val="95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BRÖDTEXT</a:t>
            </a:r>
          </a:p>
        </p:txBody>
      </p:sp>
      <p:sp>
        <p:nvSpPr>
          <p:cNvPr id="6" name="Platshållare för text 2">
            <a:extLst>
              <a:ext uri="{FF2B5EF4-FFF2-40B4-BE49-F238E27FC236}">
                <a16:creationId xmlns:a16="http://schemas.microsoft.com/office/drawing/2014/main" id="{915569EB-1C97-79A3-94E2-4DD886CECD4A}"/>
              </a:ext>
            </a:extLst>
          </p:cNvPr>
          <p:cNvSpPr>
            <a:spLocks noGrp="1"/>
          </p:cNvSpPr>
          <p:nvPr>
            <p:ph type="body" idx="11" hasCustomPrompt="1"/>
          </p:nvPr>
        </p:nvSpPr>
        <p:spPr>
          <a:xfrm>
            <a:off x="354219" y="4168918"/>
            <a:ext cx="5084055" cy="2383135"/>
          </a:xfrm>
        </p:spPr>
        <p:txBody>
          <a:bodyPr>
            <a:normAutofit/>
          </a:bodyPr>
          <a:lstStyle>
            <a:lvl1pPr marL="285750" indent="-285750">
              <a:buFont typeface="Arial" panose="020B0604020202020204" pitchFamily="34" charset="0"/>
              <a:buChar char="•"/>
              <a:defRPr sz="1400" b="0" i="0">
                <a:solidFill>
                  <a:schemeClr val="bg1"/>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lvl="0"/>
            <a:endParaRPr lang="sv-SE"/>
          </a:p>
        </p:txBody>
      </p:sp>
      <p:sp>
        <p:nvSpPr>
          <p:cNvPr id="13" name="Platshållare för bild 12">
            <a:extLst>
              <a:ext uri="{FF2B5EF4-FFF2-40B4-BE49-F238E27FC236}">
                <a16:creationId xmlns:a16="http://schemas.microsoft.com/office/drawing/2014/main" id="{8B2D3699-5D76-8874-2C6A-BE8CEA0E2CA3}"/>
              </a:ext>
            </a:extLst>
          </p:cNvPr>
          <p:cNvSpPr>
            <a:spLocks noGrp="1"/>
          </p:cNvSpPr>
          <p:nvPr>
            <p:ph type="pic" sz="quarter" idx="12"/>
          </p:nvPr>
        </p:nvSpPr>
        <p:spPr>
          <a:xfrm>
            <a:off x="6096000" y="557213"/>
            <a:ext cx="5807075" cy="5749925"/>
          </a:xfrm>
        </p:spPr>
        <p:txBody>
          <a:bodyPr/>
          <a:lstStyle/>
          <a:p>
            <a:r>
              <a:rPr lang="en-US"/>
              <a:t>Click icon to add picture</a:t>
            </a:r>
            <a:endParaRPr lang="sv-SE"/>
          </a:p>
        </p:txBody>
      </p:sp>
      <p:sp>
        <p:nvSpPr>
          <p:cNvPr id="16" name="Platshållare för text 42">
            <a:extLst>
              <a:ext uri="{FF2B5EF4-FFF2-40B4-BE49-F238E27FC236}">
                <a16:creationId xmlns:a16="http://schemas.microsoft.com/office/drawing/2014/main" id="{F10F3598-673D-D129-B360-00C3433881CC}"/>
              </a:ext>
            </a:extLst>
          </p:cNvPr>
          <p:cNvSpPr>
            <a:spLocks noGrp="1"/>
          </p:cNvSpPr>
          <p:nvPr>
            <p:ph type="body" idx="13"/>
          </p:nvPr>
        </p:nvSpPr>
        <p:spPr>
          <a:xfrm>
            <a:off x="262759" y="229883"/>
            <a:ext cx="7257934" cy="357508"/>
          </a:xfrm>
        </p:spPr>
        <p:txBody>
          <a:bodyPr>
            <a:normAutofit/>
          </a:bodyPr>
          <a:lstStyle>
            <a:lvl1pPr marL="0" indent="0">
              <a:buFontTx/>
              <a:buNone/>
              <a:defRPr sz="1100">
                <a:solidFill>
                  <a:srgbClr val="35C7E8"/>
                </a:solidFill>
              </a:defRPr>
            </a:lvl1pPr>
          </a:lstStyle>
          <a:p>
            <a:pPr lvl="0"/>
            <a:r>
              <a:rPr lang="en-US"/>
              <a:t>Click to edit Master text styles</a:t>
            </a:r>
          </a:p>
        </p:txBody>
      </p:sp>
    </p:spTree>
    <p:extLst>
      <p:ext uri="{BB962C8B-B14F-4D97-AF65-F5344CB8AC3E}">
        <p14:creationId xmlns:p14="http://schemas.microsoft.com/office/powerpoint/2010/main" val="3628212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bild H">
    <p:bg>
      <p:bgPr>
        <a:solidFill>
          <a:schemeClr val="bg1"/>
        </a:solidFill>
        <a:effectLst/>
      </p:bgPr>
    </p:bg>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218028FE-0BC0-C882-1BF6-D4C12FA7D946}"/>
              </a:ext>
            </a:extLst>
          </p:cNvPr>
          <p:cNvSpPr>
            <a:spLocks noGrp="1"/>
          </p:cNvSpPr>
          <p:nvPr>
            <p:ph type="body" idx="1" hasCustomPrompt="1"/>
          </p:nvPr>
        </p:nvSpPr>
        <p:spPr>
          <a:xfrm>
            <a:off x="354219" y="1288788"/>
            <a:ext cx="5084055" cy="711892"/>
          </a:xfrm>
        </p:spPr>
        <p:txBody>
          <a:bodyPr>
            <a:noAutofit/>
          </a:bodyPr>
          <a:lstStyle>
            <a:lvl1pPr marL="0" indent="0">
              <a:buNone/>
              <a:defRPr sz="2400" b="1" i="0">
                <a:solidFill>
                  <a:srgbClr val="092B40"/>
                </a:solidFill>
                <a:latin typeface="IBM Plex Sans SemiBold"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RUBRIK</a:t>
            </a:r>
          </a:p>
        </p:txBody>
      </p:sp>
      <p:sp>
        <p:nvSpPr>
          <p:cNvPr id="5" name="Platshållare för text 2">
            <a:extLst>
              <a:ext uri="{FF2B5EF4-FFF2-40B4-BE49-F238E27FC236}">
                <a16:creationId xmlns:a16="http://schemas.microsoft.com/office/drawing/2014/main" id="{E1CBC396-82EE-8BB5-767C-3B0FEF5448E3}"/>
              </a:ext>
            </a:extLst>
          </p:cNvPr>
          <p:cNvSpPr>
            <a:spLocks noGrp="1"/>
          </p:cNvSpPr>
          <p:nvPr>
            <p:ph type="body" idx="10" hasCustomPrompt="1"/>
          </p:nvPr>
        </p:nvSpPr>
        <p:spPr>
          <a:xfrm>
            <a:off x="354219" y="2717108"/>
            <a:ext cx="5084055" cy="711892"/>
          </a:xfrm>
        </p:spPr>
        <p:txBody>
          <a:bodyPr>
            <a:normAutofit/>
          </a:bodyPr>
          <a:lstStyle>
            <a:lvl1pPr marL="0" indent="0">
              <a:buNone/>
              <a:defRPr sz="105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BRÖDTEXT</a:t>
            </a:r>
          </a:p>
        </p:txBody>
      </p:sp>
      <p:sp>
        <p:nvSpPr>
          <p:cNvPr id="6" name="Platshållare för text 2">
            <a:extLst>
              <a:ext uri="{FF2B5EF4-FFF2-40B4-BE49-F238E27FC236}">
                <a16:creationId xmlns:a16="http://schemas.microsoft.com/office/drawing/2014/main" id="{915569EB-1C97-79A3-94E2-4DD886CECD4A}"/>
              </a:ext>
            </a:extLst>
          </p:cNvPr>
          <p:cNvSpPr>
            <a:spLocks noGrp="1"/>
          </p:cNvSpPr>
          <p:nvPr>
            <p:ph type="body" idx="11" hasCustomPrompt="1"/>
          </p:nvPr>
        </p:nvSpPr>
        <p:spPr>
          <a:xfrm>
            <a:off x="354219" y="4168918"/>
            <a:ext cx="5084055" cy="2383135"/>
          </a:xfrm>
        </p:spPr>
        <p:txBody>
          <a:bodyPr>
            <a:normAutofit/>
          </a:bodyPr>
          <a:lstStyle>
            <a:lvl1pPr marL="285750" indent="-285750">
              <a:buFont typeface="Arial" panose="020B0604020202020204" pitchFamily="34" charset="0"/>
              <a:buChar char="•"/>
              <a:defRPr sz="14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lvl="0"/>
            <a:endParaRPr lang="sv-SE"/>
          </a:p>
        </p:txBody>
      </p:sp>
      <p:sp>
        <p:nvSpPr>
          <p:cNvPr id="13" name="Platshållare för bild 12">
            <a:extLst>
              <a:ext uri="{FF2B5EF4-FFF2-40B4-BE49-F238E27FC236}">
                <a16:creationId xmlns:a16="http://schemas.microsoft.com/office/drawing/2014/main" id="{8B2D3699-5D76-8874-2C6A-BE8CEA0E2CA3}"/>
              </a:ext>
            </a:extLst>
          </p:cNvPr>
          <p:cNvSpPr>
            <a:spLocks noGrp="1"/>
          </p:cNvSpPr>
          <p:nvPr>
            <p:ph type="pic" sz="quarter" idx="12"/>
          </p:nvPr>
        </p:nvSpPr>
        <p:spPr>
          <a:xfrm>
            <a:off x="6096000" y="557213"/>
            <a:ext cx="5807075" cy="5749925"/>
          </a:xfrm>
        </p:spPr>
        <p:txBody>
          <a:bodyPr/>
          <a:lstStyle/>
          <a:p>
            <a:r>
              <a:rPr lang="en-US"/>
              <a:t>Click icon to add picture</a:t>
            </a:r>
            <a:endParaRPr lang="sv-SE"/>
          </a:p>
        </p:txBody>
      </p:sp>
      <p:sp>
        <p:nvSpPr>
          <p:cNvPr id="4" name="Platshållare för text 42">
            <a:extLst>
              <a:ext uri="{FF2B5EF4-FFF2-40B4-BE49-F238E27FC236}">
                <a16:creationId xmlns:a16="http://schemas.microsoft.com/office/drawing/2014/main" id="{B4EA781B-BE2B-C572-7FAA-EB0D3CE21456}"/>
              </a:ext>
            </a:extLst>
          </p:cNvPr>
          <p:cNvSpPr>
            <a:spLocks noGrp="1"/>
          </p:cNvSpPr>
          <p:nvPr>
            <p:ph type="body" idx="13"/>
          </p:nvPr>
        </p:nvSpPr>
        <p:spPr>
          <a:xfrm>
            <a:off x="262759" y="229883"/>
            <a:ext cx="7257934" cy="357508"/>
          </a:xfrm>
        </p:spPr>
        <p:txBody>
          <a:bodyPr>
            <a:normAutofit/>
          </a:bodyPr>
          <a:lstStyle>
            <a:lvl1pPr marL="0" indent="0">
              <a:buFontTx/>
              <a:buNone/>
              <a:defRPr sz="1100">
                <a:solidFill>
                  <a:srgbClr val="35C7E8"/>
                </a:solidFill>
              </a:defRPr>
            </a:lvl1pPr>
          </a:lstStyle>
          <a:p>
            <a:pPr lvl="0"/>
            <a:r>
              <a:rPr lang="en-US"/>
              <a:t>Click to edit Master text styles</a:t>
            </a:r>
          </a:p>
        </p:txBody>
      </p:sp>
    </p:spTree>
    <p:extLst>
      <p:ext uri="{BB962C8B-B14F-4D97-AF65-F5344CB8AC3E}">
        <p14:creationId xmlns:p14="http://schemas.microsoft.com/office/powerpoint/2010/main" val="1835141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bild H">
    <p:bg>
      <p:bgPr>
        <a:solidFill>
          <a:schemeClr val="bg1"/>
        </a:solidFill>
        <a:effectLst/>
      </p:bgPr>
    </p:bg>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218028FE-0BC0-C882-1BF6-D4C12FA7D946}"/>
              </a:ext>
            </a:extLst>
          </p:cNvPr>
          <p:cNvSpPr>
            <a:spLocks noGrp="1"/>
          </p:cNvSpPr>
          <p:nvPr>
            <p:ph type="body" idx="1" hasCustomPrompt="1"/>
          </p:nvPr>
        </p:nvSpPr>
        <p:spPr>
          <a:xfrm>
            <a:off x="6476049" y="1331264"/>
            <a:ext cx="5084055" cy="711892"/>
          </a:xfrm>
        </p:spPr>
        <p:txBody>
          <a:bodyPr>
            <a:noAutofit/>
          </a:bodyPr>
          <a:lstStyle>
            <a:lvl1pPr marL="0" indent="0">
              <a:buNone/>
              <a:defRPr sz="2400" b="1" i="0">
                <a:solidFill>
                  <a:srgbClr val="092B40"/>
                </a:solidFill>
                <a:latin typeface="IBM Plex Sans SemiBold"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RUBRIK</a:t>
            </a:r>
          </a:p>
        </p:txBody>
      </p:sp>
      <p:sp>
        <p:nvSpPr>
          <p:cNvPr id="5" name="Platshållare för text 2">
            <a:extLst>
              <a:ext uri="{FF2B5EF4-FFF2-40B4-BE49-F238E27FC236}">
                <a16:creationId xmlns:a16="http://schemas.microsoft.com/office/drawing/2014/main" id="{E1CBC396-82EE-8BB5-767C-3B0FEF5448E3}"/>
              </a:ext>
            </a:extLst>
          </p:cNvPr>
          <p:cNvSpPr>
            <a:spLocks noGrp="1"/>
          </p:cNvSpPr>
          <p:nvPr>
            <p:ph type="body" idx="10" hasCustomPrompt="1"/>
          </p:nvPr>
        </p:nvSpPr>
        <p:spPr>
          <a:xfrm>
            <a:off x="6476049" y="2759584"/>
            <a:ext cx="5084055" cy="711892"/>
          </a:xfrm>
        </p:spPr>
        <p:txBody>
          <a:bodyPr>
            <a:normAutofit/>
          </a:bodyPr>
          <a:lstStyle>
            <a:lvl1pPr marL="0" indent="0">
              <a:buNone/>
              <a:defRPr sz="105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BRÖDTEXT</a:t>
            </a:r>
          </a:p>
        </p:txBody>
      </p:sp>
      <p:sp>
        <p:nvSpPr>
          <p:cNvPr id="6" name="Platshållare för text 2">
            <a:extLst>
              <a:ext uri="{FF2B5EF4-FFF2-40B4-BE49-F238E27FC236}">
                <a16:creationId xmlns:a16="http://schemas.microsoft.com/office/drawing/2014/main" id="{915569EB-1C97-79A3-94E2-4DD886CECD4A}"/>
              </a:ext>
            </a:extLst>
          </p:cNvPr>
          <p:cNvSpPr>
            <a:spLocks noGrp="1"/>
          </p:cNvSpPr>
          <p:nvPr>
            <p:ph type="body" idx="11" hasCustomPrompt="1"/>
          </p:nvPr>
        </p:nvSpPr>
        <p:spPr>
          <a:xfrm>
            <a:off x="6476049" y="4211394"/>
            <a:ext cx="5084055" cy="2383135"/>
          </a:xfrm>
        </p:spPr>
        <p:txBody>
          <a:bodyPr>
            <a:normAutofit/>
          </a:bodyPr>
          <a:lstStyle>
            <a:lvl1pPr marL="285750" indent="-285750">
              <a:buFont typeface="Arial" panose="020B0604020202020204" pitchFamily="34" charset="0"/>
              <a:buChar char="•"/>
              <a:defRPr sz="14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här för att ändra PUNKTLISTA</a:t>
            </a:r>
          </a:p>
          <a:p>
            <a:pPr lvl="0"/>
            <a:endParaRPr lang="sv-SE"/>
          </a:p>
        </p:txBody>
      </p:sp>
      <p:sp>
        <p:nvSpPr>
          <p:cNvPr id="13" name="Platshållare för bild 12">
            <a:extLst>
              <a:ext uri="{FF2B5EF4-FFF2-40B4-BE49-F238E27FC236}">
                <a16:creationId xmlns:a16="http://schemas.microsoft.com/office/drawing/2014/main" id="{8B2D3699-5D76-8874-2C6A-BE8CEA0E2CA3}"/>
              </a:ext>
            </a:extLst>
          </p:cNvPr>
          <p:cNvSpPr>
            <a:spLocks noGrp="1"/>
          </p:cNvSpPr>
          <p:nvPr>
            <p:ph type="pic" sz="quarter" idx="12"/>
          </p:nvPr>
        </p:nvSpPr>
        <p:spPr>
          <a:xfrm>
            <a:off x="0" y="0"/>
            <a:ext cx="6096000" cy="6858000"/>
          </a:xfrm>
        </p:spPr>
        <p:txBody>
          <a:bodyPr/>
          <a:lstStyle/>
          <a:p>
            <a:r>
              <a:rPr lang="en-US"/>
              <a:t>Click icon to add picture</a:t>
            </a:r>
            <a:endParaRPr lang="sv-SE"/>
          </a:p>
        </p:txBody>
      </p:sp>
    </p:spTree>
    <p:extLst>
      <p:ext uri="{BB962C8B-B14F-4D97-AF65-F5344CB8AC3E}">
        <p14:creationId xmlns:p14="http://schemas.microsoft.com/office/powerpoint/2010/main" val="2430712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ild+text">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39EF5110-3A7F-93AB-4EC4-7A603F42169E}"/>
              </a:ext>
            </a:extLst>
          </p:cNvPr>
          <p:cNvSpPr>
            <a:spLocks noGrp="1"/>
          </p:cNvSpPr>
          <p:nvPr>
            <p:ph type="pic" sz="quarter" idx="14"/>
          </p:nvPr>
        </p:nvSpPr>
        <p:spPr>
          <a:xfrm>
            <a:off x="0" y="0"/>
            <a:ext cx="6096000" cy="3429000"/>
          </a:xfrm>
        </p:spPr>
        <p:txBody>
          <a:bodyPr/>
          <a:lstStyle/>
          <a:p>
            <a:r>
              <a:rPr lang="en-US"/>
              <a:t>Click icon to add picture</a:t>
            </a:r>
            <a:endParaRPr lang="sv-SE"/>
          </a:p>
        </p:txBody>
      </p:sp>
      <p:sp>
        <p:nvSpPr>
          <p:cNvPr id="5" name="Platshållare för bild 3">
            <a:extLst>
              <a:ext uri="{FF2B5EF4-FFF2-40B4-BE49-F238E27FC236}">
                <a16:creationId xmlns:a16="http://schemas.microsoft.com/office/drawing/2014/main" id="{4DD7A626-8A91-60E0-8228-46BCDFEBE334}"/>
              </a:ext>
            </a:extLst>
          </p:cNvPr>
          <p:cNvSpPr>
            <a:spLocks noGrp="1"/>
          </p:cNvSpPr>
          <p:nvPr>
            <p:ph type="pic" sz="quarter" idx="15"/>
          </p:nvPr>
        </p:nvSpPr>
        <p:spPr>
          <a:xfrm>
            <a:off x="6105393" y="3429000"/>
            <a:ext cx="6096000" cy="3429000"/>
          </a:xfrm>
        </p:spPr>
        <p:txBody>
          <a:bodyPr/>
          <a:lstStyle/>
          <a:p>
            <a:r>
              <a:rPr lang="en-US"/>
              <a:t>Click icon to add picture</a:t>
            </a:r>
            <a:endParaRPr lang="sv-SE"/>
          </a:p>
        </p:txBody>
      </p:sp>
      <p:sp>
        <p:nvSpPr>
          <p:cNvPr id="9" name="Platshållare för text 2">
            <a:extLst>
              <a:ext uri="{FF2B5EF4-FFF2-40B4-BE49-F238E27FC236}">
                <a16:creationId xmlns:a16="http://schemas.microsoft.com/office/drawing/2014/main" id="{273CBCB5-1075-565B-7622-60557605A069}"/>
              </a:ext>
            </a:extLst>
          </p:cNvPr>
          <p:cNvSpPr>
            <a:spLocks noGrp="1"/>
          </p:cNvSpPr>
          <p:nvPr>
            <p:ph type="body" idx="1"/>
          </p:nvPr>
        </p:nvSpPr>
        <p:spPr>
          <a:xfrm>
            <a:off x="2342577" y="4871917"/>
            <a:ext cx="3239310" cy="1500187"/>
          </a:xfrm>
        </p:spPr>
        <p:txBody>
          <a:bodyPr>
            <a:normAutofit/>
          </a:bodyPr>
          <a:lstStyle>
            <a:lvl1pPr marL="0" indent="0">
              <a:buNone/>
              <a:defRPr sz="1200" b="0" i="0">
                <a:solidFill>
                  <a:schemeClr val="tx1"/>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0" name="Platshållare för text 2">
            <a:extLst>
              <a:ext uri="{FF2B5EF4-FFF2-40B4-BE49-F238E27FC236}">
                <a16:creationId xmlns:a16="http://schemas.microsoft.com/office/drawing/2014/main" id="{8FBE4C81-3933-7234-996F-8E295FA92BDC}"/>
              </a:ext>
            </a:extLst>
          </p:cNvPr>
          <p:cNvSpPr>
            <a:spLocks noGrp="1"/>
          </p:cNvSpPr>
          <p:nvPr>
            <p:ph type="body" idx="10"/>
          </p:nvPr>
        </p:nvSpPr>
        <p:spPr>
          <a:xfrm>
            <a:off x="8156844" y="1294037"/>
            <a:ext cx="3608961" cy="1500187"/>
          </a:xfrm>
        </p:spPr>
        <p:txBody>
          <a:bodyPr>
            <a:normAutofit/>
          </a:bodyPr>
          <a:lstStyle>
            <a:lvl1pPr marL="0" indent="0">
              <a:buNone/>
              <a:defRPr sz="1200" b="0" i="0">
                <a:solidFill>
                  <a:schemeClr val="tx1"/>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Platshållare för text 2">
            <a:extLst>
              <a:ext uri="{FF2B5EF4-FFF2-40B4-BE49-F238E27FC236}">
                <a16:creationId xmlns:a16="http://schemas.microsoft.com/office/drawing/2014/main" id="{D3276CD5-3130-7DEF-E971-4C5DFDB00075}"/>
              </a:ext>
            </a:extLst>
          </p:cNvPr>
          <p:cNvSpPr>
            <a:spLocks noGrp="1"/>
          </p:cNvSpPr>
          <p:nvPr>
            <p:ph type="body" idx="11" hasCustomPrompt="1"/>
          </p:nvPr>
        </p:nvSpPr>
        <p:spPr>
          <a:xfrm>
            <a:off x="6467475" y="473955"/>
            <a:ext cx="1689369" cy="2810043"/>
          </a:xfrm>
        </p:spPr>
        <p:txBody>
          <a:bodyPr>
            <a:noAutofit/>
          </a:bodyPr>
          <a:lstStyle>
            <a:lvl1pPr marL="0" indent="0">
              <a:buNone/>
              <a:defRPr sz="23900" b="1" i="0">
                <a:solidFill>
                  <a:schemeClr val="tx1"/>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2</a:t>
            </a:r>
          </a:p>
        </p:txBody>
      </p:sp>
      <p:sp>
        <p:nvSpPr>
          <p:cNvPr id="13" name="Platshållare för text 2">
            <a:extLst>
              <a:ext uri="{FF2B5EF4-FFF2-40B4-BE49-F238E27FC236}">
                <a16:creationId xmlns:a16="http://schemas.microsoft.com/office/drawing/2014/main" id="{D9CEE67F-64FE-CE87-BA23-7A02C15AAD50}"/>
              </a:ext>
            </a:extLst>
          </p:cNvPr>
          <p:cNvSpPr>
            <a:spLocks noGrp="1"/>
          </p:cNvSpPr>
          <p:nvPr>
            <p:ph type="body" idx="12" hasCustomPrompt="1"/>
          </p:nvPr>
        </p:nvSpPr>
        <p:spPr>
          <a:xfrm>
            <a:off x="129702" y="3645881"/>
            <a:ext cx="1689369" cy="2810043"/>
          </a:xfrm>
        </p:spPr>
        <p:txBody>
          <a:bodyPr>
            <a:noAutofit/>
          </a:bodyPr>
          <a:lstStyle>
            <a:lvl1pPr marL="0" indent="0">
              <a:buNone/>
              <a:defRPr sz="23900" b="1" i="0">
                <a:solidFill>
                  <a:schemeClr val="tx1"/>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1</a:t>
            </a:r>
          </a:p>
        </p:txBody>
      </p:sp>
      <p:sp>
        <p:nvSpPr>
          <p:cNvPr id="2" name="Platshållare för text 42">
            <a:extLst>
              <a:ext uri="{FF2B5EF4-FFF2-40B4-BE49-F238E27FC236}">
                <a16:creationId xmlns:a16="http://schemas.microsoft.com/office/drawing/2014/main" id="{E7C7ACED-FD66-8590-CF01-4A37585BDF66}"/>
              </a:ext>
            </a:extLst>
          </p:cNvPr>
          <p:cNvSpPr>
            <a:spLocks noGrp="1"/>
          </p:cNvSpPr>
          <p:nvPr>
            <p:ph type="body" idx="13"/>
          </p:nvPr>
        </p:nvSpPr>
        <p:spPr>
          <a:xfrm>
            <a:off x="262759" y="229883"/>
            <a:ext cx="7257934" cy="357508"/>
          </a:xfrm>
        </p:spPr>
        <p:txBody>
          <a:bodyPr>
            <a:normAutofit/>
          </a:bodyPr>
          <a:lstStyle>
            <a:lvl1pPr marL="0" indent="0">
              <a:buFontTx/>
              <a:buNone/>
              <a:defRPr sz="1100">
                <a:solidFill>
                  <a:srgbClr val="35C7E8"/>
                </a:solidFill>
              </a:defRPr>
            </a:lvl1pPr>
          </a:lstStyle>
          <a:p>
            <a:pPr lvl="0"/>
            <a:r>
              <a:rPr lang="en-US"/>
              <a:t>Click to edit Master text styles</a:t>
            </a:r>
          </a:p>
        </p:txBody>
      </p:sp>
    </p:spTree>
    <p:extLst>
      <p:ext uri="{BB962C8B-B14F-4D97-AF65-F5344CB8AC3E}">
        <p14:creationId xmlns:p14="http://schemas.microsoft.com/office/powerpoint/2010/main" val="3453981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m+beige bakgrund">
    <p:bg>
      <p:bgPr>
        <a:solidFill>
          <a:schemeClr val="tx1">
            <a:lumMod val="10000"/>
            <a:lumOff val="9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4511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or Rubrik + text">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E1C6DD-5755-3489-99B9-8568D6C81D71}"/>
              </a:ext>
            </a:extLst>
          </p:cNvPr>
          <p:cNvSpPr>
            <a:spLocks noGrp="1"/>
          </p:cNvSpPr>
          <p:nvPr>
            <p:ph type="title" hasCustomPrompt="1"/>
          </p:nvPr>
        </p:nvSpPr>
        <p:spPr>
          <a:xfrm>
            <a:off x="238520" y="926326"/>
            <a:ext cx="10305795" cy="1149531"/>
          </a:xfrm>
        </p:spPr>
        <p:txBody>
          <a:bodyPr/>
          <a:lstStyle>
            <a:lvl1pPr>
              <a:lnSpc>
                <a:spcPts val="3920"/>
              </a:lnSpc>
              <a:defRPr sz="3600">
                <a:solidFill>
                  <a:srgbClr val="092B40"/>
                </a:solidFill>
              </a:defRPr>
            </a:lvl1pPr>
          </a:lstStyle>
          <a:p>
            <a:r>
              <a:rPr lang="sv-SE"/>
              <a:t>Klicka för</a:t>
            </a:r>
            <a:br>
              <a:rPr lang="sv-SE"/>
            </a:br>
            <a:r>
              <a:rPr lang="sv-SE"/>
              <a:t>Rubrik</a:t>
            </a:r>
          </a:p>
        </p:txBody>
      </p:sp>
      <p:sp>
        <p:nvSpPr>
          <p:cNvPr id="6" name="Platshållare för bildnummer 5">
            <a:extLst>
              <a:ext uri="{FF2B5EF4-FFF2-40B4-BE49-F238E27FC236}">
                <a16:creationId xmlns:a16="http://schemas.microsoft.com/office/drawing/2014/main" id="{04721BDC-ADAD-91F5-5563-BF9B200B525A}"/>
              </a:ext>
            </a:extLst>
          </p:cNvPr>
          <p:cNvSpPr>
            <a:spLocks noGrp="1"/>
          </p:cNvSpPr>
          <p:nvPr>
            <p:ph type="sldNum" sz="quarter" idx="12"/>
          </p:nvPr>
        </p:nvSpPr>
        <p:spPr>
          <a:xfrm>
            <a:off x="363385" y="6356350"/>
            <a:ext cx="11493587" cy="365125"/>
          </a:xfrm>
        </p:spPr>
        <p:txBody>
          <a:bodyPr/>
          <a:lstStyle>
            <a:lvl1pPr algn="ctr">
              <a:defRPr sz="1100">
                <a:solidFill>
                  <a:schemeClr val="bg1"/>
                </a:solidFill>
                <a:latin typeface="Space Grotesk" pitchFamily="2" charset="77"/>
                <a:cs typeface="Space Grotesk" pitchFamily="2" charset="77"/>
              </a:defRPr>
            </a:lvl1pPr>
          </a:lstStyle>
          <a:p>
            <a:fld id="{CDC2BDCA-1FDB-7E4C-A94F-84F23A681822}" type="slidenum">
              <a:rPr lang="sv-SE" smtClean="0"/>
              <a:pPr/>
              <a:t>‹#›</a:t>
            </a:fld>
            <a:endParaRPr lang="sv-SE"/>
          </a:p>
        </p:txBody>
      </p:sp>
      <p:sp>
        <p:nvSpPr>
          <p:cNvPr id="4" name="Platshållare för text 2">
            <a:extLst>
              <a:ext uri="{FF2B5EF4-FFF2-40B4-BE49-F238E27FC236}">
                <a16:creationId xmlns:a16="http://schemas.microsoft.com/office/drawing/2014/main" id="{D8AADB94-5AE1-C01A-4026-62A485FFF6BD}"/>
              </a:ext>
            </a:extLst>
          </p:cNvPr>
          <p:cNvSpPr>
            <a:spLocks noGrp="1"/>
          </p:cNvSpPr>
          <p:nvPr>
            <p:ph type="body" idx="11"/>
          </p:nvPr>
        </p:nvSpPr>
        <p:spPr>
          <a:xfrm>
            <a:off x="363385" y="5088279"/>
            <a:ext cx="2852781" cy="1464849"/>
          </a:xfrm>
        </p:spPr>
        <p:txBody>
          <a:bodyPr>
            <a:noAutofit/>
          </a:bodyPr>
          <a:lstStyle>
            <a:lvl1pPr marL="0" indent="0" algn="l">
              <a:lnSpc>
                <a:spcPct val="100000"/>
              </a:lnSpc>
              <a:buFont typeface="Arial" panose="020B0604020202020204" pitchFamily="34" charset="0"/>
              <a:buNone/>
              <a:defRPr sz="1600" b="1" i="0">
                <a:solidFill>
                  <a:srgbClr val="092B40"/>
                </a:solidFill>
                <a:latin typeface="IBM Plex Sans SemiBold" panose="020B0503050203000203" pitchFamily="34" charset="0"/>
                <a:cs typeface="Space Grotesk Medium"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Click to edit Master text styles</a:t>
            </a:r>
          </a:p>
        </p:txBody>
      </p:sp>
      <p:sp>
        <p:nvSpPr>
          <p:cNvPr id="3" name="Platshållare för text 2">
            <a:extLst>
              <a:ext uri="{FF2B5EF4-FFF2-40B4-BE49-F238E27FC236}">
                <a16:creationId xmlns:a16="http://schemas.microsoft.com/office/drawing/2014/main" id="{0EF1A0C2-98DF-8CB3-AE33-9446A94B4D7D}"/>
              </a:ext>
            </a:extLst>
          </p:cNvPr>
          <p:cNvSpPr>
            <a:spLocks noGrp="1"/>
          </p:cNvSpPr>
          <p:nvPr>
            <p:ph type="body" idx="10" hasCustomPrompt="1"/>
          </p:nvPr>
        </p:nvSpPr>
        <p:spPr>
          <a:xfrm>
            <a:off x="6096000" y="4713854"/>
            <a:ext cx="4574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7" name="Platshållare för text 42">
            <a:extLst>
              <a:ext uri="{FF2B5EF4-FFF2-40B4-BE49-F238E27FC236}">
                <a16:creationId xmlns:a16="http://schemas.microsoft.com/office/drawing/2014/main" id="{5A6EFC8F-6BC4-925B-7B49-EF81D29BEC2F}"/>
              </a:ext>
            </a:extLst>
          </p:cNvPr>
          <p:cNvSpPr>
            <a:spLocks noGrp="1"/>
          </p:cNvSpPr>
          <p:nvPr>
            <p:ph type="body" idx="13"/>
          </p:nvPr>
        </p:nvSpPr>
        <p:spPr>
          <a:xfrm>
            <a:off x="262759" y="229883"/>
            <a:ext cx="7257934" cy="357508"/>
          </a:xfrm>
        </p:spPr>
        <p:txBody>
          <a:bodyPr>
            <a:normAutofit/>
          </a:bodyPr>
          <a:lstStyle>
            <a:lvl1pPr marL="0" indent="0">
              <a:buFontTx/>
              <a:buNone/>
              <a:defRPr sz="700">
                <a:solidFill>
                  <a:schemeClr val="tx2">
                    <a:lumMod val="90000"/>
                    <a:lumOff val="10000"/>
                  </a:schemeClr>
                </a:solidFill>
              </a:defRPr>
            </a:lvl1pPr>
          </a:lstStyle>
          <a:p>
            <a:pPr lvl="0"/>
            <a:r>
              <a:rPr lang="en-US"/>
              <a:t>Click to edit Master text styles</a:t>
            </a:r>
          </a:p>
        </p:txBody>
      </p:sp>
    </p:spTree>
    <p:extLst>
      <p:ext uri="{BB962C8B-B14F-4D97-AF65-F5344CB8AC3E}">
        <p14:creationId xmlns:p14="http://schemas.microsoft.com/office/powerpoint/2010/main" val="1933251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ten rubrik">
    <p:bg>
      <p:bgPr>
        <a:solidFill>
          <a:schemeClr val="bg1"/>
        </a:solidFill>
        <a:effectLst/>
      </p:bgPr>
    </p:bg>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35624CE6-616F-F48D-69E3-25F6B3207CEC}"/>
              </a:ext>
            </a:extLst>
          </p:cNvPr>
          <p:cNvSpPr>
            <a:spLocks noGrp="1"/>
          </p:cNvSpPr>
          <p:nvPr>
            <p:ph type="ctrTitle" hasCustomPrompt="1"/>
          </p:nvPr>
        </p:nvSpPr>
        <p:spPr>
          <a:xfrm>
            <a:off x="259978" y="475129"/>
            <a:ext cx="5735705" cy="1338729"/>
          </a:xfrm>
          <a:noFill/>
        </p:spPr>
        <p:txBody>
          <a:bodyPr anchor="b">
            <a:noAutofit/>
          </a:bodyPr>
          <a:lstStyle>
            <a:lvl1pPr algn="l">
              <a:defRPr sz="3600" b="0" i="0">
                <a:solidFill>
                  <a:schemeClr val="tx2">
                    <a:lumMod val="90000"/>
                    <a:lumOff val="10000"/>
                  </a:schemeClr>
                </a:solidFill>
                <a:latin typeface="IBM Plex Sans Medium" panose="020B0503050203000203" pitchFamily="34" charset="0"/>
                <a:cs typeface="Space Grotesk Medium" pitchFamily="2" charset="77"/>
              </a:defRPr>
            </a:lvl1pPr>
          </a:lstStyle>
          <a:p>
            <a:r>
              <a:rPr lang="sv-SE"/>
              <a:t>01</a:t>
            </a:r>
          </a:p>
        </p:txBody>
      </p:sp>
      <p:sp>
        <p:nvSpPr>
          <p:cNvPr id="16" name="Platshållare för bildnummer 5">
            <a:extLst>
              <a:ext uri="{FF2B5EF4-FFF2-40B4-BE49-F238E27FC236}">
                <a16:creationId xmlns:a16="http://schemas.microsoft.com/office/drawing/2014/main" id="{03D97824-7F93-EFD0-3DE6-57E4D6B3FF54}"/>
              </a:ext>
            </a:extLst>
          </p:cNvPr>
          <p:cNvSpPr>
            <a:spLocks noGrp="1"/>
          </p:cNvSpPr>
          <p:nvPr>
            <p:ph type="sldNum" sz="quarter" idx="12"/>
          </p:nvPr>
        </p:nvSpPr>
        <p:spPr>
          <a:xfrm>
            <a:off x="363385" y="6356350"/>
            <a:ext cx="11493587" cy="365125"/>
          </a:xfrm>
        </p:spPr>
        <p:txBody>
          <a:bodyPr/>
          <a:lstStyle>
            <a:lvl1pPr algn="ctr">
              <a:defRPr sz="1100" b="0" i="0">
                <a:solidFill>
                  <a:schemeClr val="tx1">
                    <a:lumMod val="90000"/>
                    <a:lumOff val="10000"/>
                  </a:schemeClr>
                </a:solidFill>
                <a:latin typeface="IBM Plex Sans" panose="020B0503050203000203" pitchFamily="34" charset="0"/>
                <a:cs typeface="Space Grotesk" pitchFamily="2" charset="77"/>
              </a:defRPr>
            </a:lvl1pPr>
          </a:lstStyle>
          <a:p>
            <a:fld id="{CDC2BDCA-1FDB-7E4C-A94F-84F23A681822}" type="slidenum">
              <a:rPr lang="sv-SE" smtClean="0"/>
              <a:pPr/>
              <a:t>‹#›</a:t>
            </a:fld>
            <a:endParaRPr lang="sv-SE"/>
          </a:p>
        </p:txBody>
      </p:sp>
      <p:sp>
        <p:nvSpPr>
          <p:cNvPr id="2" name="Platshållare för text 2">
            <a:extLst>
              <a:ext uri="{FF2B5EF4-FFF2-40B4-BE49-F238E27FC236}">
                <a16:creationId xmlns:a16="http://schemas.microsoft.com/office/drawing/2014/main" id="{F1F76637-15E5-F6CF-87CF-F7BDC98C7DAE}"/>
              </a:ext>
            </a:extLst>
          </p:cNvPr>
          <p:cNvSpPr>
            <a:spLocks noGrp="1"/>
          </p:cNvSpPr>
          <p:nvPr>
            <p:ph type="body" idx="10" hasCustomPrompt="1"/>
          </p:nvPr>
        </p:nvSpPr>
        <p:spPr>
          <a:xfrm>
            <a:off x="335028" y="4850212"/>
            <a:ext cx="4574522" cy="2185265"/>
          </a:xfrm>
        </p:spPr>
        <p:txBody>
          <a:bodyPr>
            <a:normAutofit/>
          </a:bodyPr>
          <a:lstStyle>
            <a:lvl1pPr marL="0" indent="0">
              <a:lnSpc>
                <a:spcPts val="1280"/>
              </a:lnSpc>
              <a:buNone/>
              <a:defRPr sz="900" b="0" i="0">
                <a:solidFill>
                  <a:schemeClr val="tx2">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3" name="Platshållare för text 2">
            <a:extLst>
              <a:ext uri="{FF2B5EF4-FFF2-40B4-BE49-F238E27FC236}">
                <a16:creationId xmlns:a16="http://schemas.microsoft.com/office/drawing/2014/main" id="{B73E0EA1-6E0C-5195-1077-362D55490480}"/>
              </a:ext>
            </a:extLst>
          </p:cNvPr>
          <p:cNvSpPr>
            <a:spLocks noGrp="1"/>
          </p:cNvSpPr>
          <p:nvPr>
            <p:ph type="body" idx="13" hasCustomPrompt="1"/>
          </p:nvPr>
        </p:nvSpPr>
        <p:spPr>
          <a:xfrm>
            <a:off x="262759" y="229883"/>
            <a:ext cx="7257934" cy="357508"/>
          </a:xfrm>
        </p:spPr>
        <p:txBody>
          <a:bodyPr>
            <a:noAutofit/>
          </a:bodyPr>
          <a:lstStyle>
            <a:lvl1pPr marL="0" indent="0">
              <a:buNone/>
              <a:defRPr sz="700" b="0" i="0" spc="0">
                <a:solidFill>
                  <a:srgbClr val="35C7E8"/>
                </a:solidFill>
                <a:latin typeface="IBM Plex Sans" panose="020B0503050203000203" pitchFamily="34" charset="0"/>
                <a:cs typeface="Space Grotesk"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Sidtitel</a:t>
            </a:r>
          </a:p>
        </p:txBody>
      </p:sp>
    </p:spTree>
    <p:extLst>
      <p:ext uri="{BB962C8B-B14F-4D97-AF65-F5344CB8AC3E}">
        <p14:creationId xmlns:p14="http://schemas.microsoft.com/office/powerpoint/2010/main" val="8887316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or rubrik">
    <p:bg>
      <p:bgPr>
        <a:solidFill>
          <a:schemeClr val="bg1"/>
        </a:solidFill>
        <a:effectLst/>
      </p:bgPr>
    </p:bg>
    <p:spTree>
      <p:nvGrpSpPr>
        <p:cNvPr id="1" name=""/>
        <p:cNvGrpSpPr/>
        <p:nvPr/>
      </p:nvGrpSpPr>
      <p:grpSpPr>
        <a:xfrm>
          <a:off x="0" y="0"/>
          <a:ext cx="0" cy="0"/>
          <a:chOff x="0" y="0"/>
          <a:chExt cx="0" cy="0"/>
        </a:xfrm>
      </p:grpSpPr>
      <p:sp>
        <p:nvSpPr>
          <p:cNvPr id="2" name="Platshållare för bildnummer 5">
            <a:extLst>
              <a:ext uri="{FF2B5EF4-FFF2-40B4-BE49-F238E27FC236}">
                <a16:creationId xmlns:a16="http://schemas.microsoft.com/office/drawing/2014/main" id="{5BAF3F0B-A737-D2AB-B574-011623637A5E}"/>
              </a:ext>
            </a:extLst>
          </p:cNvPr>
          <p:cNvSpPr>
            <a:spLocks noGrp="1"/>
          </p:cNvSpPr>
          <p:nvPr>
            <p:ph type="sldNum" sz="quarter" idx="12"/>
          </p:nvPr>
        </p:nvSpPr>
        <p:spPr>
          <a:xfrm>
            <a:off x="363385" y="6356350"/>
            <a:ext cx="11493587" cy="365125"/>
          </a:xfrm>
        </p:spPr>
        <p:txBody>
          <a:bodyPr/>
          <a:lstStyle>
            <a:lvl1pPr algn="ctr">
              <a:defRPr sz="1100">
                <a:solidFill>
                  <a:schemeClr val="tx1">
                    <a:lumMod val="90000"/>
                    <a:lumOff val="10000"/>
                  </a:schemeClr>
                </a:solidFill>
                <a:latin typeface="Space Grotesk" pitchFamily="2" charset="77"/>
                <a:cs typeface="Space Grotesk" pitchFamily="2" charset="77"/>
              </a:defRPr>
            </a:lvl1pPr>
          </a:lstStyle>
          <a:p>
            <a:fld id="{CDC2BDCA-1FDB-7E4C-A94F-84F23A681822}" type="slidenum">
              <a:rPr lang="sv-SE" smtClean="0"/>
              <a:pPr/>
              <a:t>‹#›</a:t>
            </a:fld>
            <a:endParaRPr lang="sv-SE"/>
          </a:p>
        </p:txBody>
      </p:sp>
      <p:sp>
        <p:nvSpPr>
          <p:cNvPr id="16" name="Platshållare för text 49">
            <a:extLst>
              <a:ext uri="{FF2B5EF4-FFF2-40B4-BE49-F238E27FC236}">
                <a16:creationId xmlns:a16="http://schemas.microsoft.com/office/drawing/2014/main" id="{56FD594C-4504-5FA6-5B93-260A7D0C0CF0}"/>
              </a:ext>
            </a:extLst>
          </p:cNvPr>
          <p:cNvSpPr txBox="1">
            <a:spLocks noGrp="1"/>
          </p:cNvSpPr>
          <p:nvPr>
            <p:ph type="body" idx="13" hasCustomPrompt="1"/>
          </p:nvPr>
        </p:nvSpPr>
        <p:spPr>
          <a:xfrm>
            <a:off x="262759" y="229883"/>
            <a:ext cx="7257934" cy="279820"/>
          </a:xfrm>
          <a:prstGeom prst="rect">
            <a:avLst/>
          </a:prstGeom>
          <a:noFill/>
        </p:spPr>
        <p:txBody>
          <a:bodyPr wrap="square">
            <a:spAutoFit/>
          </a:bodyPr>
          <a:lstStyle>
            <a:lvl1pPr marL="0" indent="0">
              <a:buFontTx/>
              <a:buNone/>
              <a:defRPr sz="800" b="0" i="0">
                <a:solidFill>
                  <a:srgbClr val="35C7E8"/>
                </a:solidFill>
                <a:latin typeface="IBM Plex Sans" panose="020B0503050203000203" pitchFamily="34" charset="0"/>
                <a:cs typeface="Space Grotesk" pitchFamily="2" charset="77"/>
              </a:defRPr>
            </a:lvl1pPr>
          </a:lstStyle>
          <a:p>
            <a:r>
              <a:rPr lang="sv-SE" sz="900" spc="0">
                <a:latin typeface="Space Grotesk" pitchFamily="2" charset="77"/>
                <a:cs typeface="Space Grotesk" pitchFamily="2" charset="77"/>
              </a:rPr>
              <a:t>Sidtitel</a:t>
            </a:r>
            <a:endParaRPr lang="sv-SE" sz="900">
              <a:latin typeface="Space Grotesk" pitchFamily="2" charset="77"/>
              <a:cs typeface="Space Grotesk" pitchFamily="2" charset="77"/>
            </a:endParaRPr>
          </a:p>
        </p:txBody>
      </p:sp>
      <p:sp>
        <p:nvSpPr>
          <p:cNvPr id="3" name="Rubrik 1">
            <a:extLst>
              <a:ext uri="{FF2B5EF4-FFF2-40B4-BE49-F238E27FC236}">
                <a16:creationId xmlns:a16="http://schemas.microsoft.com/office/drawing/2014/main" id="{49A506AE-5947-07CA-B32C-F75C39CF2B74}"/>
              </a:ext>
            </a:extLst>
          </p:cNvPr>
          <p:cNvSpPr>
            <a:spLocks noGrp="1"/>
          </p:cNvSpPr>
          <p:nvPr>
            <p:ph type="ctrTitle" hasCustomPrompt="1"/>
          </p:nvPr>
        </p:nvSpPr>
        <p:spPr>
          <a:xfrm>
            <a:off x="262759" y="4541803"/>
            <a:ext cx="5735705" cy="1338729"/>
          </a:xfrm>
          <a:noFill/>
        </p:spPr>
        <p:txBody>
          <a:bodyPr anchor="b">
            <a:noAutofit/>
          </a:bodyPr>
          <a:lstStyle>
            <a:lvl1pPr algn="l">
              <a:defRPr sz="8000" b="0" i="0">
                <a:solidFill>
                  <a:srgbClr val="092B40"/>
                </a:solidFill>
                <a:latin typeface="IBM Plex Sans Medium" panose="020B0503050203000203" pitchFamily="34" charset="0"/>
                <a:cs typeface="Space Grotesk Medium" pitchFamily="2" charset="77"/>
              </a:defRPr>
            </a:lvl1pPr>
          </a:lstStyle>
          <a:p>
            <a:r>
              <a:rPr lang="sv-SE"/>
              <a:t>01</a:t>
            </a:r>
          </a:p>
        </p:txBody>
      </p:sp>
      <p:sp>
        <p:nvSpPr>
          <p:cNvPr id="4" name="Platshållare för text 2">
            <a:extLst>
              <a:ext uri="{FF2B5EF4-FFF2-40B4-BE49-F238E27FC236}">
                <a16:creationId xmlns:a16="http://schemas.microsoft.com/office/drawing/2014/main" id="{0E6CED7C-5DF6-9F22-69D2-1F7EFA474A37}"/>
              </a:ext>
            </a:extLst>
          </p:cNvPr>
          <p:cNvSpPr>
            <a:spLocks noGrp="1"/>
          </p:cNvSpPr>
          <p:nvPr>
            <p:ph type="body" idx="10" hasCustomPrompt="1"/>
          </p:nvPr>
        </p:nvSpPr>
        <p:spPr>
          <a:xfrm>
            <a:off x="6096000" y="3444188"/>
            <a:ext cx="4574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Tree>
    <p:extLst>
      <p:ext uri="{BB962C8B-B14F-4D97-AF65-F5344CB8AC3E}">
        <p14:creationId xmlns:p14="http://schemas.microsoft.com/office/powerpoint/2010/main" val="36408963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mslag">
    <p:bg>
      <p:bgPr>
        <a:solidFill>
          <a:schemeClr val="bg1"/>
        </a:solidFill>
        <a:effectLst/>
      </p:bgPr>
    </p:bg>
    <p:spTree>
      <p:nvGrpSpPr>
        <p:cNvPr id="1" name=""/>
        <p:cNvGrpSpPr/>
        <p:nvPr/>
      </p:nvGrpSpPr>
      <p:grpSpPr>
        <a:xfrm>
          <a:off x="0" y="0"/>
          <a:ext cx="0" cy="0"/>
          <a:chOff x="0" y="0"/>
          <a:chExt cx="0" cy="0"/>
        </a:xfrm>
      </p:grpSpPr>
      <p:sp>
        <p:nvSpPr>
          <p:cNvPr id="2" name="Platshållare för bildnummer 5">
            <a:extLst>
              <a:ext uri="{FF2B5EF4-FFF2-40B4-BE49-F238E27FC236}">
                <a16:creationId xmlns:a16="http://schemas.microsoft.com/office/drawing/2014/main" id="{5BAF3F0B-A737-D2AB-B574-011623637A5E}"/>
              </a:ext>
            </a:extLst>
          </p:cNvPr>
          <p:cNvSpPr>
            <a:spLocks noGrp="1"/>
          </p:cNvSpPr>
          <p:nvPr>
            <p:ph type="sldNum" sz="quarter" idx="12"/>
          </p:nvPr>
        </p:nvSpPr>
        <p:spPr>
          <a:xfrm>
            <a:off x="363385" y="6356350"/>
            <a:ext cx="11493587" cy="365125"/>
          </a:xfrm>
        </p:spPr>
        <p:txBody>
          <a:bodyPr/>
          <a:lstStyle>
            <a:lvl1pPr algn="ctr">
              <a:defRPr sz="1100">
                <a:solidFill>
                  <a:schemeClr val="tx1">
                    <a:lumMod val="90000"/>
                    <a:lumOff val="10000"/>
                  </a:schemeClr>
                </a:solidFill>
                <a:latin typeface="Space Grotesk" pitchFamily="2" charset="77"/>
                <a:cs typeface="Space Grotesk" pitchFamily="2" charset="77"/>
              </a:defRPr>
            </a:lvl1pPr>
          </a:lstStyle>
          <a:p>
            <a:fld id="{CDC2BDCA-1FDB-7E4C-A94F-84F23A681822}" type="slidenum">
              <a:rPr lang="sv-SE" smtClean="0"/>
              <a:pPr/>
              <a:t>‹#›</a:t>
            </a:fld>
            <a:endParaRPr lang="sv-SE"/>
          </a:p>
        </p:txBody>
      </p:sp>
      <p:sp>
        <p:nvSpPr>
          <p:cNvPr id="9" name="Platshållare för text 2">
            <a:extLst>
              <a:ext uri="{FF2B5EF4-FFF2-40B4-BE49-F238E27FC236}">
                <a16:creationId xmlns:a16="http://schemas.microsoft.com/office/drawing/2014/main" id="{69B9922E-F238-0EA0-4D69-05812BD69F81}"/>
              </a:ext>
            </a:extLst>
          </p:cNvPr>
          <p:cNvSpPr>
            <a:spLocks noGrp="1"/>
          </p:cNvSpPr>
          <p:nvPr>
            <p:ph type="body" idx="13" hasCustomPrompt="1"/>
          </p:nvPr>
        </p:nvSpPr>
        <p:spPr>
          <a:xfrm>
            <a:off x="262759" y="229883"/>
            <a:ext cx="7257934" cy="357508"/>
          </a:xfrm>
        </p:spPr>
        <p:txBody>
          <a:bodyPr>
            <a:noAutofit/>
          </a:bodyPr>
          <a:lstStyle>
            <a:lvl1pPr marL="0" indent="0">
              <a:buNone/>
              <a:defRPr sz="900" b="0" i="0" spc="0">
                <a:solidFill>
                  <a:srgbClr val="35C7E8"/>
                </a:solidFill>
                <a:latin typeface="IBM Plex Sans" panose="020B0503050203000203" pitchFamily="34" charset="0"/>
                <a:cs typeface="Space Grotesk"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Sidtitel</a:t>
            </a:r>
          </a:p>
        </p:txBody>
      </p:sp>
    </p:spTree>
    <p:extLst>
      <p:ext uri="{BB962C8B-B14F-4D97-AF65-F5344CB8AC3E}">
        <p14:creationId xmlns:p14="http://schemas.microsoft.com/office/powerpoint/2010/main" val="598553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pic>
        <p:nvPicPr>
          <p:cNvPr id="4" name="Bildobjekt 3" descr="En bild som visar aqua, vatten, skärmbild&#10;&#10;Automatiskt genererad beskrivning">
            <a:extLst>
              <a:ext uri="{FF2B5EF4-FFF2-40B4-BE49-F238E27FC236}">
                <a16:creationId xmlns:a16="http://schemas.microsoft.com/office/drawing/2014/main" id="{2F5F8D6D-B5CE-83BA-50F8-1AF4EEA9C4C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2" name="Rubrik 1">
            <a:extLst>
              <a:ext uri="{FF2B5EF4-FFF2-40B4-BE49-F238E27FC236}">
                <a16:creationId xmlns:a16="http://schemas.microsoft.com/office/drawing/2014/main" id="{C650F090-8C00-3987-B91F-26BC6BF4AD79}"/>
              </a:ext>
            </a:extLst>
          </p:cNvPr>
          <p:cNvSpPr>
            <a:spLocks noGrp="1"/>
          </p:cNvSpPr>
          <p:nvPr>
            <p:ph type="title"/>
          </p:nvPr>
        </p:nvSpPr>
        <p:spPr/>
        <p:txBody>
          <a:bodyPr/>
          <a:lstStyle/>
          <a:p>
            <a:r>
              <a:rPr lang="en-US"/>
              <a:t>Click to edit Master title style</a:t>
            </a:r>
            <a:endParaRPr lang="sv-SE"/>
          </a:p>
        </p:txBody>
      </p:sp>
      <p:sp>
        <p:nvSpPr>
          <p:cNvPr id="6" name="Platshållare för text 2">
            <a:extLst>
              <a:ext uri="{FF2B5EF4-FFF2-40B4-BE49-F238E27FC236}">
                <a16:creationId xmlns:a16="http://schemas.microsoft.com/office/drawing/2014/main" id="{AAEF2EE0-7780-F495-FDCE-6B3ECC4982EE}"/>
              </a:ext>
            </a:extLst>
          </p:cNvPr>
          <p:cNvSpPr>
            <a:spLocks noGrp="1"/>
          </p:cNvSpPr>
          <p:nvPr>
            <p:ph type="body" idx="10" hasCustomPrompt="1"/>
          </p:nvPr>
        </p:nvSpPr>
        <p:spPr>
          <a:xfrm>
            <a:off x="8760389" y="4792433"/>
            <a:ext cx="4574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Tree>
    <p:extLst>
      <p:ext uri="{BB962C8B-B14F-4D97-AF65-F5344CB8AC3E}">
        <p14:creationId xmlns:p14="http://schemas.microsoft.com/office/powerpoint/2010/main" val="1276612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8403D46A-59AB-D5DC-3121-76F6BF81F3FA}"/>
              </a:ext>
            </a:extLst>
          </p:cNvPr>
          <p:cNvSpPr>
            <a:spLocks noGrp="1"/>
          </p:cNvSpPr>
          <p:nvPr>
            <p:ph type="pic" sz="quarter" idx="11"/>
          </p:nvPr>
        </p:nvSpPr>
        <p:spPr>
          <a:xfrm>
            <a:off x="0" y="0"/>
            <a:ext cx="12192000" cy="6858000"/>
          </a:xfrm>
        </p:spPr>
        <p:txBody>
          <a:bodyPr/>
          <a:lstStyle/>
          <a:p>
            <a:r>
              <a:rPr lang="en-US"/>
              <a:t>Click icon to add picture</a:t>
            </a:r>
            <a:endParaRPr lang="sv-SE"/>
          </a:p>
        </p:txBody>
      </p:sp>
      <p:sp>
        <p:nvSpPr>
          <p:cNvPr id="2" name="Rubrik 1">
            <a:extLst>
              <a:ext uri="{FF2B5EF4-FFF2-40B4-BE49-F238E27FC236}">
                <a16:creationId xmlns:a16="http://schemas.microsoft.com/office/drawing/2014/main" id="{C650F090-8C00-3987-B91F-26BC6BF4AD79}"/>
              </a:ext>
            </a:extLst>
          </p:cNvPr>
          <p:cNvSpPr>
            <a:spLocks noGrp="1"/>
          </p:cNvSpPr>
          <p:nvPr>
            <p:ph type="title"/>
          </p:nvPr>
        </p:nvSpPr>
        <p:spPr/>
        <p:txBody>
          <a:bodyPr/>
          <a:lstStyle/>
          <a:p>
            <a:r>
              <a:rPr lang="en-US"/>
              <a:t>Click to edit Master title style</a:t>
            </a:r>
            <a:endParaRPr lang="sv-SE"/>
          </a:p>
        </p:txBody>
      </p:sp>
      <p:sp>
        <p:nvSpPr>
          <p:cNvPr id="6" name="Platshållare för text 2">
            <a:extLst>
              <a:ext uri="{FF2B5EF4-FFF2-40B4-BE49-F238E27FC236}">
                <a16:creationId xmlns:a16="http://schemas.microsoft.com/office/drawing/2014/main" id="{AAEF2EE0-7780-F495-FDCE-6B3ECC4982EE}"/>
              </a:ext>
            </a:extLst>
          </p:cNvPr>
          <p:cNvSpPr>
            <a:spLocks noGrp="1"/>
          </p:cNvSpPr>
          <p:nvPr>
            <p:ph type="body" idx="10" hasCustomPrompt="1"/>
          </p:nvPr>
        </p:nvSpPr>
        <p:spPr>
          <a:xfrm>
            <a:off x="8760389" y="4792433"/>
            <a:ext cx="4574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Tree>
    <p:extLst>
      <p:ext uri="{BB962C8B-B14F-4D97-AF65-F5344CB8AC3E}">
        <p14:creationId xmlns:p14="http://schemas.microsoft.com/office/powerpoint/2010/main" val="2142210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lbild+citat">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8403D46A-59AB-D5DC-3121-76F6BF81F3FA}"/>
              </a:ext>
            </a:extLst>
          </p:cNvPr>
          <p:cNvSpPr>
            <a:spLocks noGrp="1"/>
          </p:cNvSpPr>
          <p:nvPr>
            <p:ph type="pic" sz="quarter" idx="11"/>
          </p:nvPr>
        </p:nvSpPr>
        <p:spPr>
          <a:xfrm>
            <a:off x="0" y="0"/>
            <a:ext cx="12192000" cy="6858000"/>
          </a:xfrm>
        </p:spPr>
        <p:txBody>
          <a:bodyPr/>
          <a:lstStyle/>
          <a:p>
            <a:r>
              <a:rPr lang="en-US"/>
              <a:t>Click icon to add picture</a:t>
            </a:r>
            <a:endParaRPr lang="sv-SE"/>
          </a:p>
        </p:txBody>
      </p:sp>
      <p:sp>
        <p:nvSpPr>
          <p:cNvPr id="2" name="Rubrik 1">
            <a:extLst>
              <a:ext uri="{FF2B5EF4-FFF2-40B4-BE49-F238E27FC236}">
                <a16:creationId xmlns:a16="http://schemas.microsoft.com/office/drawing/2014/main" id="{C650F090-8C00-3987-B91F-26BC6BF4AD79}"/>
              </a:ext>
            </a:extLst>
          </p:cNvPr>
          <p:cNvSpPr>
            <a:spLocks noGrp="1"/>
          </p:cNvSpPr>
          <p:nvPr>
            <p:ph type="title"/>
          </p:nvPr>
        </p:nvSpPr>
        <p:spPr>
          <a:xfrm>
            <a:off x="2464231" y="2522062"/>
            <a:ext cx="7966129" cy="1325563"/>
          </a:xfrm>
        </p:spPr>
        <p:txBody>
          <a:bodyPr/>
          <a:lstStyle>
            <a:lvl1pPr algn="ctr">
              <a:defRPr sz="5400"/>
            </a:lvl1pPr>
          </a:lstStyle>
          <a:p>
            <a:r>
              <a:rPr lang="en-US"/>
              <a:t>Click to edit Master title style</a:t>
            </a:r>
            <a:endParaRPr lang="sv-SE"/>
          </a:p>
        </p:txBody>
      </p:sp>
    </p:spTree>
    <p:extLst>
      <p:ext uri="{BB962C8B-B14F-4D97-AF65-F5344CB8AC3E}">
        <p14:creationId xmlns:p14="http://schemas.microsoft.com/office/powerpoint/2010/main" val="2113971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50F090-8C00-3987-B91F-26BC6BF4AD79}"/>
              </a:ext>
            </a:extLst>
          </p:cNvPr>
          <p:cNvSpPr>
            <a:spLocks noGrp="1"/>
          </p:cNvSpPr>
          <p:nvPr>
            <p:ph type="title"/>
          </p:nvPr>
        </p:nvSpPr>
        <p:spPr/>
        <p:txBody>
          <a:bodyPr/>
          <a:lstStyle>
            <a:lvl1pPr>
              <a:defRPr>
                <a:solidFill>
                  <a:srgbClr val="35C7E8"/>
                </a:solidFill>
              </a:defRPr>
            </a:lvl1pPr>
          </a:lstStyle>
          <a:p>
            <a:r>
              <a:rPr lang="en-US"/>
              <a:t>Click to edit Master title style</a:t>
            </a:r>
            <a:endParaRPr lang="sv-SE"/>
          </a:p>
        </p:txBody>
      </p:sp>
      <p:sp>
        <p:nvSpPr>
          <p:cNvPr id="6" name="Platshållare för text 2">
            <a:extLst>
              <a:ext uri="{FF2B5EF4-FFF2-40B4-BE49-F238E27FC236}">
                <a16:creationId xmlns:a16="http://schemas.microsoft.com/office/drawing/2014/main" id="{AAEF2EE0-7780-F495-FDCE-6B3ECC4982EE}"/>
              </a:ext>
            </a:extLst>
          </p:cNvPr>
          <p:cNvSpPr>
            <a:spLocks noGrp="1"/>
          </p:cNvSpPr>
          <p:nvPr>
            <p:ph type="body" idx="10" hasCustomPrompt="1"/>
          </p:nvPr>
        </p:nvSpPr>
        <p:spPr>
          <a:xfrm>
            <a:off x="363385" y="5263717"/>
            <a:ext cx="4574522" cy="2185265"/>
          </a:xfrm>
        </p:spPr>
        <p:txBody>
          <a:bodyPr>
            <a:normAutofit/>
          </a:bodyPr>
          <a:lstStyle>
            <a:lvl1pPr marL="0" indent="0">
              <a:lnSpc>
                <a:spcPts val="1280"/>
              </a:lnSpc>
              <a:buNone/>
              <a:defRPr sz="900" b="0" i="0">
                <a:solidFill>
                  <a:schemeClr val="tx1">
                    <a:lumMod val="90000"/>
                    <a:lumOff val="10000"/>
                  </a:schemeClr>
                </a:solidFill>
                <a:latin typeface="IBM Plex Sans" panose="020B05030502030002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marR="0" lvl="0" indent="0" algn="l" defTabSz="914400" rtl="0" eaLnBrk="1" fontAlgn="auto" latinLnBrk="0" hangingPunct="1">
              <a:lnSpc>
                <a:spcPts val="1280"/>
              </a:lnSpc>
              <a:spcBef>
                <a:spcPts val="1000"/>
              </a:spcBef>
              <a:spcAft>
                <a:spcPts val="0"/>
              </a:spcAft>
              <a:buClrTx/>
              <a:buSzTx/>
              <a:buFontTx/>
              <a:buNone/>
              <a:tabLst/>
              <a:defRPr/>
            </a:pPr>
            <a:r>
              <a:rPr lang="sv-SE"/>
              <a:t>Klicka här för att ändra BRÖDTEXT</a:t>
            </a:r>
            <a:br>
              <a:rPr lang="sv-SE"/>
            </a:br>
            <a:r>
              <a:rPr lang="sv-SE"/>
              <a:t>Klicka här för att ändra BRÖDTEXT</a:t>
            </a:r>
            <a:br>
              <a:rPr lang="sv-SE"/>
            </a:br>
            <a:r>
              <a:rPr lang="sv-SE"/>
              <a:t>Klicka här för att ändra BRÖDTEXT</a:t>
            </a:r>
          </a:p>
          <a:p>
            <a:pPr lvl="0"/>
            <a:endParaRPr lang="sv-SE"/>
          </a:p>
        </p:txBody>
      </p:sp>
      <p:sp>
        <p:nvSpPr>
          <p:cNvPr id="3" name="Platshållare för bildnummer 5">
            <a:extLst>
              <a:ext uri="{FF2B5EF4-FFF2-40B4-BE49-F238E27FC236}">
                <a16:creationId xmlns:a16="http://schemas.microsoft.com/office/drawing/2014/main" id="{A18039C8-8257-8913-8DED-9C5136060BB8}"/>
              </a:ext>
            </a:extLst>
          </p:cNvPr>
          <p:cNvSpPr>
            <a:spLocks noGrp="1"/>
          </p:cNvSpPr>
          <p:nvPr>
            <p:ph type="sldNum" sz="quarter" idx="12"/>
          </p:nvPr>
        </p:nvSpPr>
        <p:spPr>
          <a:xfrm>
            <a:off x="363385" y="6356350"/>
            <a:ext cx="11493587" cy="365125"/>
          </a:xfrm>
        </p:spPr>
        <p:txBody>
          <a:bodyPr/>
          <a:lstStyle>
            <a:lvl1pPr algn="ctr">
              <a:defRPr sz="1100">
                <a:solidFill>
                  <a:schemeClr val="tx1">
                    <a:lumMod val="90000"/>
                    <a:lumOff val="10000"/>
                  </a:schemeClr>
                </a:solidFill>
                <a:latin typeface="Space Grotesk" pitchFamily="2" charset="77"/>
                <a:cs typeface="Space Grotesk" pitchFamily="2" charset="77"/>
              </a:defRPr>
            </a:lvl1pPr>
          </a:lstStyle>
          <a:p>
            <a:fld id="{CDC2BDCA-1FDB-7E4C-A94F-84F23A681822}" type="slidenum">
              <a:rPr lang="sv-SE" smtClean="0"/>
              <a:pPr/>
              <a:t>‹#›</a:t>
            </a:fld>
            <a:endParaRPr lang="sv-SE"/>
          </a:p>
        </p:txBody>
      </p:sp>
      <p:sp>
        <p:nvSpPr>
          <p:cNvPr id="7" name="Platshållare för bild 6">
            <a:extLst>
              <a:ext uri="{FF2B5EF4-FFF2-40B4-BE49-F238E27FC236}">
                <a16:creationId xmlns:a16="http://schemas.microsoft.com/office/drawing/2014/main" id="{5DF1EA98-B25E-F306-814C-CE286CE14FA1}"/>
              </a:ext>
            </a:extLst>
          </p:cNvPr>
          <p:cNvSpPr>
            <a:spLocks noGrp="1"/>
          </p:cNvSpPr>
          <p:nvPr>
            <p:ph type="pic" sz="quarter" idx="13"/>
          </p:nvPr>
        </p:nvSpPr>
        <p:spPr>
          <a:xfrm>
            <a:off x="8958263" y="0"/>
            <a:ext cx="3233737" cy="6858000"/>
          </a:xfrm>
        </p:spPr>
        <p:txBody>
          <a:bodyPr/>
          <a:lstStyle/>
          <a:p>
            <a:r>
              <a:rPr lang="en-US"/>
              <a:t>Click icon to add picture</a:t>
            </a:r>
            <a:endParaRPr lang="sv-SE"/>
          </a:p>
        </p:txBody>
      </p:sp>
    </p:spTree>
    <p:extLst>
      <p:ext uri="{BB962C8B-B14F-4D97-AF65-F5344CB8AC3E}">
        <p14:creationId xmlns:p14="http://schemas.microsoft.com/office/powerpoint/2010/main" val="4217832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1F62416-CF85-110D-F13B-2B5A4F2BD82A}"/>
              </a:ext>
            </a:extLst>
          </p:cNvPr>
          <p:cNvSpPr>
            <a:spLocks noGrp="1"/>
          </p:cNvSpPr>
          <p:nvPr>
            <p:ph type="title"/>
          </p:nvPr>
        </p:nvSpPr>
        <p:spPr>
          <a:xfrm>
            <a:off x="186558" y="2351581"/>
            <a:ext cx="10515600" cy="1325563"/>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D926D10-2726-788B-3891-8D76F04FF2FB}"/>
              </a:ext>
            </a:extLst>
          </p:cNvPr>
          <p:cNvSpPr>
            <a:spLocks noGrp="1"/>
          </p:cNvSpPr>
          <p:nvPr>
            <p:ph type="body" idx="1"/>
          </p:nvPr>
        </p:nvSpPr>
        <p:spPr>
          <a:xfrm>
            <a:off x="8005974" y="363469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bildnummer 5">
            <a:extLst>
              <a:ext uri="{FF2B5EF4-FFF2-40B4-BE49-F238E27FC236}">
                <a16:creationId xmlns:a16="http://schemas.microsoft.com/office/drawing/2014/main" id="{04D6E080-659A-6C4D-D38B-98B5D922F5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Space Grotesk" pitchFamily="2" charset="77"/>
              </a:defRPr>
            </a:lvl1pPr>
          </a:lstStyle>
          <a:p>
            <a:fld id="{CDC2BDCA-1FDB-7E4C-A94F-84F23A681822}" type="slidenum">
              <a:rPr lang="sv-SE" smtClean="0"/>
              <a:pPr/>
              <a:t>‹#›</a:t>
            </a:fld>
            <a:endParaRPr lang="sv-SE"/>
          </a:p>
        </p:txBody>
      </p:sp>
    </p:spTree>
    <p:extLst>
      <p:ext uri="{BB962C8B-B14F-4D97-AF65-F5344CB8AC3E}">
        <p14:creationId xmlns:p14="http://schemas.microsoft.com/office/powerpoint/2010/main" val="415308310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708" r:id="rId3"/>
    <p:sldLayoutId id="2147483712" r:id="rId4"/>
    <p:sldLayoutId id="2147483710" r:id="rId5"/>
    <p:sldLayoutId id="2147483713" r:id="rId6"/>
    <p:sldLayoutId id="2147483719" r:id="rId7"/>
    <p:sldLayoutId id="2147483720" r:id="rId8"/>
    <p:sldLayoutId id="2147483714" r:id="rId9"/>
    <p:sldLayoutId id="2147483707" r:id="rId10"/>
    <p:sldLayoutId id="2147483717" r:id="rId11"/>
    <p:sldLayoutId id="2147483715" r:id="rId12"/>
    <p:sldLayoutId id="2147483691" r:id="rId13"/>
    <p:sldLayoutId id="2147483716" r:id="rId14"/>
    <p:sldLayoutId id="2147483718" r:id="rId15"/>
    <p:sldLayoutId id="2147483684" r:id="rId16"/>
    <p:sldLayoutId id="2147483704" r:id="rId17"/>
  </p:sldLayoutIdLst>
  <p:hf hdr="0" ftr="0" dt="0"/>
  <p:txStyles>
    <p:titleStyle>
      <a:lvl1pPr algn="l" defTabSz="914400" rtl="0" eaLnBrk="1" latinLnBrk="0" hangingPunct="1">
        <a:lnSpc>
          <a:spcPct val="90000"/>
        </a:lnSpc>
        <a:spcBef>
          <a:spcPct val="0"/>
        </a:spcBef>
        <a:buNone/>
        <a:defRPr sz="9600" b="1" i="0" kern="1200">
          <a:solidFill>
            <a:schemeClr val="tx1"/>
          </a:solidFill>
          <a:latin typeface="IBM Plex Sans SemiBold" panose="020B0503050203000203" pitchFamily="34" charset="0"/>
          <a:ea typeface="+mj-ea"/>
          <a:cs typeface="Space Grotesk" pitchFamily="2" charset="77"/>
        </a:defRPr>
      </a:lvl1pPr>
    </p:titleStyle>
    <p:bodyStyle>
      <a:lvl1pPr marL="0" indent="0" algn="l" defTabSz="914400" rtl="0" eaLnBrk="1" latinLnBrk="0" hangingPunct="1">
        <a:lnSpc>
          <a:spcPct val="150000"/>
        </a:lnSpc>
        <a:spcBef>
          <a:spcPts val="1000"/>
        </a:spcBef>
        <a:buFontTx/>
        <a:buNone/>
        <a:defRPr sz="900" b="0" i="0" kern="1200">
          <a:solidFill>
            <a:schemeClr val="tx1"/>
          </a:solidFill>
          <a:latin typeface="IBM Plex Sans" panose="020B0503050203000203" pitchFamily="34" charset="0"/>
          <a:ea typeface="+mn-ea"/>
          <a:cs typeface="Space Grotesk" pitchFamily="2" charset="77"/>
        </a:defRPr>
      </a:lvl1pPr>
      <a:lvl2pPr marL="457200" indent="0" algn="l" defTabSz="914400" rtl="0" eaLnBrk="1" latinLnBrk="0" hangingPunct="1">
        <a:lnSpc>
          <a:spcPct val="150000"/>
        </a:lnSpc>
        <a:spcBef>
          <a:spcPts val="500"/>
        </a:spcBef>
        <a:buFontTx/>
        <a:buNone/>
        <a:defRPr lang="sv-SE" sz="900" b="0" i="0" kern="1200" dirty="0" smtClean="0">
          <a:solidFill>
            <a:schemeClr val="tx1"/>
          </a:solidFill>
          <a:latin typeface="IBM Plex Sans" panose="020B0503050203000203" pitchFamily="34" charset="0"/>
          <a:ea typeface="+mn-ea"/>
          <a:cs typeface="Space Grotesk" pitchFamily="2" charset="77"/>
        </a:defRPr>
      </a:lvl2pPr>
      <a:lvl3pPr marL="914400" indent="0" algn="l" defTabSz="914400" rtl="0" eaLnBrk="1" latinLnBrk="0" hangingPunct="1">
        <a:lnSpc>
          <a:spcPct val="150000"/>
        </a:lnSpc>
        <a:spcBef>
          <a:spcPts val="500"/>
        </a:spcBef>
        <a:buFontTx/>
        <a:buNone/>
        <a:defRPr sz="900" b="0" i="0" kern="1200">
          <a:solidFill>
            <a:schemeClr val="tx1"/>
          </a:solidFill>
          <a:latin typeface="IBM Plex Sans" panose="020B0503050203000203" pitchFamily="34" charset="0"/>
          <a:ea typeface="+mn-ea"/>
          <a:cs typeface="+mn-cs"/>
        </a:defRPr>
      </a:lvl3pPr>
      <a:lvl4pPr marL="1371600" indent="0" algn="l" defTabSz="914400" rtl="0" eaLnBrk="1" latinLnBrk="0" hangingPunct="1">
        <a:lnSpc>
          <a:spcPct val="150000"/>
        </a:lnSpc>
        <a:spcBef>
          <a:spcPts val="500"/>
        </a:spcBef>
        <a:buFontTx/>
        <a:buNone/>
        <a:defRPr sz="900" b="0" i="0" kern="1200">
          <a:solidFill>
            <a:schemeClr val="tx1"/>
          </a:solidFill>
          <a:latin typeface="IBM Plex Sans" panose="020B0503050203000203" pitchFamily="34" charset="0"/>
          <a:ea typeface="+mn-ea"/>
          <a:cs typeface="+mn-cs"/>
        </a:defRPr>
      </a:lvl4pPr>
      <a:lvl5pPr marL="1828800" indent="0" algn="l" defTabSz="914400" rtl="0" eaLnBrk="1" latinLnBrk="0" hangingPunct="1">
        <a:lnSpc>
          <a:spcPct val="150000"/>
        </a:lnSpc>
        <a:spcBef>
          <a:spcPts val="500"/>
        </a:spcBef>
        <a:buFontTx/>
        <a:buNone/>
        <a:defRPr sz="900" b="0" i="0" kern="1200">
          <a:solidFill>
            <a:schemeClr val="tx1"/>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emf"/><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6.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emf"/><Relationship Id="rId9"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3.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9A39F">
            <a:alpha val="40000"/>
          </a:srgbClr>
        </a:solidFill>
        <a:effectLst/>
      </p:bgPr>
    </p:bg>
    <p:spTree>
      <p:nvGrpSpPr>
        <p:cNvPr id="1" name="">
          <a:extLst>
            <a:ext uri="{FF2B5EF4-FFF2-40B4-BE49-F238E27FC236}">
              <a16:creationId xmlns:a16="http://schemas.microsoft.com/office/drawing/2014/main" id="{94879586-31F9-1999-3F73-135DAF79782B}"/>
            </a:ext>
          </a:extLst>
        </p:cNvPr>
        <p:cNvGrpSpPr/>
        <p:nvPr/>
      </p:nvGrpSpPr>
      <p:grpSpPr>
        <a:xfrm>
          <a:off x="0" y="0"/>
          <a:ext cx="0" cy="0"/>
          <a:chOff x="0" y="0"/>
          <a:chExt cx="0" cy="0"/>
        </a:xfrm>
      </p:grpSpPr>
      <p:pic>
        <p:nvPicPr>
          <p:cNvPr id="14346" name="Picture 10" descr="Cargo vessel at sea seen from above at sunrise">
            <a:extLst>
              <a:ext uri="{FF2B5EF4-FFF2-40B4-BE49-F238E27FC236}">
                <a16:creationId xmlns:a16="http://schemas.microsoft.com/office/drawing/2014/main" id="{578ABB53-4567-1FB5-1192-72807B062E52}"/>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347" name="Scrim"/>
          <p:cNvSpPr/>
          <p:nvPr/>
        </p:nvSpPr>
        <p:spPr>
          <a:xfrm>
            <a:off x="0" y="0"/>
            <a:ext cx="12192000" cy="6858000"/>
          </a:xfrm>
          <a:prstGeom prst="rect">
            <a:avLst/>
          </a:prstGeom>
          <a:gradFill flip="none" rotWithShape="1">
            <a:gsLst>
              <a:gs pos="0">
                <a:srgbClr val="0E2841">
                  <a:alpha val="0"/>
                </a:srgbClr>
              </a:gs>
              <a:gs pos="40000">
                <a:srgbClr val="0E2841">
                  <a:alpha val="10000"/>
                </a:srgbClr>
              </a:gs>
              <a:gs pos="72000">
                <a:srgbClr val="0E2841">
                  <a:alpha val="45000"/>
                </a:srgbClr>
              </a:gs>
              <a:gs pos="100000">
                <a:srgbClr val="0E2841">
                  <a:alpha val="80000"/>
                </a:srgbClr>
              </a:gs>
            </a:gsLst>
            <a:lin ang="5400000" scaled="0"/>
          </a:gradFill>
          <a:ln>
            <a:noFill/>
          </a:ln>
        </p:spPr>
        <p:txBody>
          <a:bodyPr/>
          <a:lstStyle/>
          <a:p>
            <a:endParaRPr lang="en-US"/>
          </a:p>
        </p:txBody>
      </p:sp>
      <p:sp>
        <p:nvSpPr>
          <p:cNvPr id="14348" name="Scrim Top"/>
          <p:cNvSpPr/>
          <p:nvPr/>
        </p:nvSpPr>
        <p:spPr>
          <a:xfrm>
            <a:off x="0" y="0"/>
            <a:ext cx="12192000" cy="6858000"/>
          </a:xfrm>
          <a:prstGeom prst="rect">
            <a:avLst/>
          </a:prstGeom>
          <a:gradFill flip="none" rotWithShape="1">
            <a:gsLst>
              <a:gs pos="0">
                <a:srgbClr val="0E2841">
                  <a:alpha val="55000"/>
                </a:srgbClr>
              </a:gs>
              <a:gs pos="28000">
                <a:srgbClr val="0E2841">
                  <a:alpha val="20000"/>
                </a:srgbClr>
              </a:gs>
              <a:gs pos="52000">
                <a:srgbClr val="0E2841">
                  <a:alpha val="0"/>
                </a:srgbClr>
              </a:gs>
            </a:gsLst>
            <a:lin ang="5400000" scaled="0"/>
          </a:gradFill>
          <a:ln>
            <a:noFill/>
          </a:ln>
        </p:spPr>
        <p:txBody>
          <a:bodyPr/>
          <a:lstStyle/>
          <a:p>
            <a:endParaRPr lang="en-US"/>
          </a:p>
        </p:txBody>
      </p:sp>
      <p:sp>
        <p:nvSpPr>
          <p:cNvPr id="32" name="Rubrik 1">
            <a:extLst>
              <a:ext uri="{FF2B5EF4-FFF2-40B4-BE49-F238E27FC236}">
                <a16:creationId xmlns:a16="http://schemas.microsoft.com/office/drawing/2014/main" id="{860515D4-CF50-171B-7B54-6B4242838965}"/>
              </a:ext>
            </a:extLst>
          </p:cNvPr>
          <p:cNvSpPr txBox="1">
            <a:spLocks/>
          </p:cNvSpPr>
          <p:nvPr/>
        </p:nvSpPr>
        <p:spPr>
          <a:xfrm>
            <a:off x="8831887" y="2660310"/>
            <a:ext cx="3389939" cy="2387600"/>
          </a:xfrm>
          <a:prstGeom prst="rect">
            <a:avLst/>
          </a:prstGeom>
        </p:spPr>
        <p:txBody>
          <a:bodyPr/>
          <a:lstStyle>
            <a:lvl1pPr algn="l" defTabSz="914400" rtl="0" eaLnBrk="1" latinLnBrk="0" hangingPunct="1">
              <a:lnSpc>
                <a:spcPct val="90000"/>
              </a:lnSpc>
              <a:spcBef>
                <a:spcPct val="0"/>
              </a:spcBef>
              <a:buNone/>
              <a:defRPr sz="9600" b="1" kern="1200">
                <a:solidFill>
                  <a:schemeClr val="tx1"/>
                </a:solidFill>
                <a:latin typeface="Space Grotesk" pitchFamily="2" charset="77"/>
                <a:ea typeface="+mj-ea"/>
                <a:cs typeface="Space Grotesk" pitchFamily="2" charset="77"/>
              </a:defRPr>
            </a:lvl1pPr>
          </a:lstStyle>
          <a:p>
            <a:pPr>
              <a:lnSpc>
                <a:spcPts val="16080"/>
              </a:lnSpc>
            </a:pPr>
            <a:r>
              <a:rPr lang="sv-SE" sz="19900" dirty="0">
                <a:solidFill>
                  <a:srgbClr val="F5CF48"/>
                </a:solidFill>
                <a:latin typeface="Segoe UI" panose="020B0502040204020203" pitchFamily="34" charset="0"/>
                <a:cs typeface="Segoe UI" panose="020B0502040204020203" pitchFamily="34" charset="0"/>
              </a:rPr>
              <a:t>2025</a:t>
            </a:r>
          </a:p>
        </p:txBody>
      </p:sp>
      <p:pic>
        <p:nvPicPr>
          <p:cNvPr id="33" name="Bildobjekt 32">
            <a:extLst>
              <a:ext uri="{FF2B5EF4-FFF2-40B4-BE49-F238E27FC236}">
                <a16:creationId xmlns:a16="http://schemas.microsoft.com/office/drawing/2014/main" id="{302E2F57-71B1-B399-23E6-FDE3D87F5E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96093" y="566544"/>
            <a:ext cx="1660879" cy="564965"/>
          </a:xfrm>
          <a:prstGeom prst="rect">
            <a:avLst/>
          </a:prstGeom>
        </p:spPr>
      </p:pic>
      <p:sp>
        <p:nvSpPr>
          <p:cNvPr id="35" name="Rubrik 1">
            <a:extLst>
              <a:ext uri="{FF2B5EF4-FFF2-40B4-BE49-F238E27FC236}">
                <a16:creationId xmlns:a16="http://schemas.microsoft.com/office/drawing/2014/main" id="{5DE839AA-5C85-D956-4A1F-D7C97E2C5CA0}"/>
              </a:ext>
            </a:extLst>
          </p:cNvPr>
          <p:cNvSpPr txBox="1">
            <a:spLocks/>
          </p:cNvSpPr>
          <p:nvPr/>
        </p:nvSpPr>
        <p:spPr>
          <a:xfrm>
            <a:off x="262759" y="3633749"/>
            <a:ext cx="9262222" cy="3868815"/>
          </a:xfrm>
          <a:prstGeom prst="rect">
            <a:avLst/>
          </a:prstGeom>
        </p:spPr>
        <p:txBody>
          <a:bodyPr vert="horz" lIns="91440" tIns="45720" rIns="91440" bIns="45720" rtlCol="0" anchor="ctr">
            <a:noAutofit/>
          </a:bodyPr>
          <a:lstStyle>
            <a:lvl1pPr algn="l" defTabSz="914400" rtl="0" eaLnBrk="1" latinLnBrk="0" hangingPunct="1">
              <a:lnSpc>
                <a:spcPts val="11000"/>
              </a:lnSpc>
              <a:spcBef>
                <a:spcPct val="0"/>
              </a:spcBef>
              <a:buNone/>
              <a:defRPr sz="13800" b="1" kern="1200">
                <a:solidFill>
                  <a:srgbClr val="D5FC79"/>
                </a:solidFill>
                <a:latin typeface="Space Grotesk" pitchFamily="2" charset="77"/>
                <a:ea typeface="+mj-ea"/>
                <a:cs typeface="Space Grotesk" pitchFamily="2" charset="77"/>
              </a:defRPr>
            </a:lvl1pPr>
          </a:lstStyle>
          <a:p>
            <a:pPr>
              <a:lnSpc>
                <a:spcPts val="7500"/>
              </a:lnSpc>
            </a:pPr>
            <a:r>
              <a:rPr lang="sv-SE" sz="8000" dirty="0" err="1">
                <a:solidFill>
                  <a:schemeClr val="bg1"/>
                </a:solidFill>
                <a:latin typeface="Segoe UI" panose="020B0502040204020203" pitchFamily="34" charset="0"/>
                <a:cs typeface="Segoe UI" panose="020B0502040204020203" pitchFamily="34" charset="0"/>
              </a:rPr>
              <a:t>Sustainability</a:t>
            </a:r>
            <a:br>
              <a:rPr lang="sv-SE" sz="8000" dirty="0">
                <a:solidFill>
                  <a:schemeClr val="bg1"/>
                </a:solidFill>
                <a:latin typeface="Segoe UI" panose="020B0502040204020203" pitchFamily="34" charset="0"/>
                <a:cs typeface="Segoe UI" panose="020B0502040204020203" pitchFamily="34" charset="0"/>
              </a:rPr>
            </a:br>
            <a:r>
              <a:rPr lang="sv-SE" sz="8000" dirty="0" err="1">
                <a:solidFill>
                  <a:schemeClr val="bg1"/>
                </a:solidFill>
                <a:latin typeface="Segoe UI" panose="020B0502040204020203" pitchFamily="34" charset="0"/>
                <a:cs typeface="Segoe UI" panose="020B0502040204020203" pitchFamily="34" charset="0"/>
              </a:rPr>
              <a:t>Report</a:t>
            </a:r>
            <a:r>
              <a:rPr lang="sv-SE" sz="8000" dirty="0">
                <a:solidFill>
                  <a:schemeClr val="bg1"/>
                </a:solidFill>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3538364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50000"/>
          </a:schemeClr>
        </a:solidFill>
        <a:effectLst/>
      </p:bgPr>
    </p:bg>
    <p:spTree>
      <p:nvGrpSpPr>
        <p:cNvPr id="1" name="">
          <a:extLst>
            <a:ext uri="{FF2B5EF4-FFF2-40B4-BE49-F238E27FC236}">
              <a16:creationId xmlns:a16="http://schemas.microsoft.com/office/drawing/2014/main" id="{1AA1B190-68D2-9A03-E576-146D0E69030F}"/>
            </a:ext>
          </a:extLst>
        </p:cNvPr>
        <p:cNvGrpSpPr/>
        <p:nvPr/>
      </p:nvGrpSpPr>
      <p:grpSpPr>
        <a:xfrm>
          <a:off x="0" y="0"/>
          <a:ext cx="0" cy="0"/>
          <a:chOff x="0" y="0"/>
          <a:chExt cx="0" cy="0"/>
        </a:xfrm>
      </p:grpSpPr>
      <p:pic>
        <p:nvPicPr>
          <p:cNvPr id="6146" name="Picture 2" descr="birds flying over the sea during daytime">
            <a:extLst>
              <a:ext uri="{FF2B5EF4-FFF2-40B4-BE49-F238E27FC236}">
                <a16:creationId xmlns:a16="http://schemas.microsoft.com/office/drawing/2014/main" id="{AD93D2BC-5795-708D-3228-6120B3D3A65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23634" b="23634"/>
          <a:stretch/>
        </p:blipFill>
        <p:spPr bwMode="auto">
          <a:xfrm>
            <a:off x="363385" y="300251"/>
            <a:ext cx="11491414" cy="4039737"/>
          </a:xfrm>
          <a:prstGeom prst="round1Rect">
            <a:avLst/>
          </a:prstGeom>
          <a:noFill/>
          <a:extLst>
            <a:ext uri="{909E8E84-426E-40DD-AFC4-6F175D3DCCD1}">
              <a14:hiddenFill xmlns:a14="http://schemas.microsoft.com/office/drawing/2010/main">
                <a:solidFill>
                  <a:srgbClr val="FFFFFF"/>
                </a:solidFill>
              </a14:hiddenFill>
            </a:ext>
          </a:extLst>
        </p:spPr>
      </p:pic>
      <p:sp>
        <p:nvSpPr>
          <p:cNvPr id="3" name="Platshållare för bildnummer 2">
            <a:extLst>
              <a:ext uri="{FF2B5EF4-FFF2-40B4-BE49-F238E27FC236}">
                <a16:creationId xmlns:a16="http://schemas.microsoft.com/office/drawing/2014/main" id="{630C4371-2BCE-6538-75E0-D0B63BF822D3}"/>
              </a:ext>
            </a:extLst>
          </p:cNvPr>
          <p:cNvSpPr>
            <a:spLocks noGrp="1"/>
          </p:cNvSpPr>
          <p:nvPr>
            <p:ph type="sldNum" sz="quarter" idx="12"/>
          </p:nvPr>
        </p:nvSpPr>
        <p:spPr>
          <a:xfrm>
            <a:off x="10972800" y="6480000"/>
            <a:ext cx="914400" cy="3000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C2BDCA-1FDB-7E4C-A94F-84F23A681822}" type="slidenum">
              <a:rPr lang="sv-SE" sz="1200" smtClean="0">
                <a:solidFill>
                  <a:srgbClr val="0E2841"/>
                </a:solidFill>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100" b="0" i="0" u="none" strike="noStrike" kern="1200" cap="none" spc="0" normalizeH="0" baseline="0" noProof="0" dirty="0">
              <a:ln>
                <a:noFill/>
              </a:ln>
              <a:solidFill>
                <a:srgbClr val="0A2B40">
                  <a:lumMod val="90000"/>
                  <a:lumOff val="10000"/>
                </a:srgbClr>
              </a:solidFill>
              <a:effectLst/>
              <a:uLnTx/>
              <a:uFillTx/>
              <a:latin typeface="Segoe UI" panose="020B0502040204020203" pitchFamily="34" charset="0"/>
              <a:cs typeface="Segoe UI" panose="020B0502040204020203" pitchFamily="34" charset="0"/>
            </a:endParaRPr>
          </a:p>
        </p:txBody>
      </p:sp>
      <p:sp>
        <p:nvSpPr>
          <p:cNvPr id="5" name="textruta 4">
            <a:extLst>
              <a:ext uri="{FF2B5EF4-FFF2-40B4-BE49-F238E27FC236}">
                <a16:creationId xmlns:a16="http://schemas.microsoft.com/office/drawing/2014/main" id="{ABF5BB80-D825-5A8B-0D86-267E55481A8A}"/>
              </a:ext>
            </a:extLst>
          </p:cNvPr>
          <p:cNvSpPr txBox="1"/>
          <p:nvPr/>
        </p:nvSpPr>
        <p:spPr>
          <a:xfrm>
            <a:off x="277405" y="4913913"/>
            <a:ext cx="5382514" cy="1509901"/>
          </a:xfrm>
          <a:prstGeom prst="rect">
            <a:avLst/>
          </a:prstGeom>
          <a:noFill/>
        </p:spPr>
        <p:txBody>
          <a:bodyPr wrap="square">
            <a:spAutoFit/>
          </a:bodyPr>
          <a:lstStyle/>
          <a:p>
            <a:pPr marL="0" marR="0" lvl="0" indent="0" algn="l" defTabSz="914400" rtl="0" eaLnBrk="1" fontAlgn="auto" latinLnBrk="0" hangingPunct="1">
              <a:lnSpc>
                <a:spcPts val="144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3rd party transport solutions</a:t>
            </a:r>
          </a:p>
          <a:p>
            <a:pPr marL="0" marR="0" lvl="0" indent="0" algn="l" defTabSz="914400" rtl="0" eaLnBrk="1" fontAlgn="auto" latinLnBrk="0" hangingPunct="1">
              <a:lnSpc>
                <a:spcPts val="144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A central part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strategy</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is to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choose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carriers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that</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work</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towards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fossil-</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free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alternatives for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forwarding</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and last mile services. By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prioritizing</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these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suppliers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we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show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commitment</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to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reducing</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environmental</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impact</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transportation</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We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strive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to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shift</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the 3rd party transport solutions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towards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environmentally</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friendly</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alternatives as the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technologies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and markets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mature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We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have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continued</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to offer HVO as an option, e</a:t>
            </a:r>
            <a:r>
              <a:rPr lang="sv-SE" sz="900" dirty="0" err="1">
                <a:solidFill>
                  <a:srgbClr val="0A2B40"/>
                </a:solidFill>
                <a:latin typeface="Segoe UI" panose="020B0502040204020203" pitchFamily="34" charset="0"/>
                <a:cs typeface="Segoe UI" panose="020B0502040204020203" pitchFamily="34" charset="0"/>
              </a:rPr>
              <a:t>nabling</a:t>
            </a:r>
            <a:r>
              <a:rPr lang="sv-SE" sz="900" dirty="0">
                <a:solidFill>
                  <a:srgbClr val="0A2B40"/>
                </a:solidFill>
                <a:latin typeface="Segoe UI" panose="020B0502040204020203" pitchFamily="34" charset="0"/>
                <a:cs typeface="Segoe UI" panose="020B0502040204020203" pitchFamily="34" charset="0"/>
              </a:rPr>
              <a:t> a a </a:t>
            </a:r>
            <a:r>
              <a:rPr lang="sv-SE" sz="900" dirty="0" err="1">
                <a:solidFill>
                  <a:srgbClr val="0A2B40"/>
                </a:solidFill>
                <a:latin typeface="Segoe UI" panose="020B0502040204020203" pitchFamily="34" charset="0"/>
                <a:cs typeface="Segoe UI" panose="020B0502040204020203" pitchFamily="34" charset="0"/>
              </a:rPr>
              <a:t>sharp</a:t>
            </a:r>
            <a:r>
              <a:rPr lang="sv-SE" sz="900" dirty="0">
                <a:solidFill>
                  <a:srgbClr val="0A2B40"/>
                </a:solidFill>
                <a:latin typeface="Segoe UI" panose="020B0502040204020203" pitchFamily="34" charset="0"/>
                <a:cs typeface="Segoe UI" panose="020B0502040204020203" pitchFamily="34" charset="0"/>
              </a:rPr>
              <a:t> </a:t>
            </a:r>
            <a:r>
              <a:rPr lang="sv-SE" sz="900" dirty="0" err="1">
                <a:solidFill>
                  <a:srgbClr val="0A2B40"/>
                </a:solidFill>
                <a:latin typeface="Segoe UI" panose="020B0502040204020203" pitchFamily="34" charset="0"/>
                <a:cs typeface="Segoe UI" panose="020B0502040204020203" pitchFamily="34" charset="0"/>
              </a:rPr>
              <a:t>reduction</a:t>
            </a:r>
            <a:r>
              <a:rPr lang="sv-SE" sz="900" dirty="0">
                <a:solidFill>
                  <a:srgbClr val="0A2B40"/>
                </a:solidFill>
                <a:latin typeface="Segoe UI" panose="020B0502040204020203" pitchFamily="34" charset="0"/>
                <a:cs typeface="Segoe UI" panose="020B0502040204020203" pitchFamily="34" charset="0"/>
              </a:rPr>
              <a:t> </a:t>
            </a:r>
            <a:r>
              <a:rPr lang="sv-SE" sz="900" dirty="0" err="1">
                <a:solidFill>
                  <a:srgbClr val="0A2B40"/>
                </a:solidFill>
                <a:latin typeface="Segoe UI" panose="020B0502040204020203" pitchFamily="34" charset="0"/>
                <a:cs typeface="Segoe UI" panose="020B0502040204020203" pitchFamily="34" charset="0"/>
              </a:rPr>
              <a:t>of</a:t>
            </a:r>
            <a:r>
              <a:rPr lang="sv-SE" sz="900" dirty="0">
                <a:solidFill>
                  <a:srgbClr val="0A2B40"/>
                </a:solidFill>
                <a:latin typeface="Segoe UI" panose="020B0502040204020203" pitchFamily="34" charset="0"/>
                <a:cs typeface="Segoe UI" panose="020B0502040204020203" pitchFamily="34" charset="0"/>
              </a:rPr>
              <a:t> GHG </a:t>
            </a:r>
            <a:r>
              <a:rPr lang="sv-SE" sz="900" dirty="0" err="1">
                <a:solidFill>
                  <a:srgbClr val="0A2B40"/>
                </a:solidFill>
                <a:latin typeface="Segoe UI" panose="020B0502040204020203" pitchFamily="34" charset="0"/>
                <a:cs typeface="Segoe UI" panose="020B0502040204020203" pitchFamily="34" charset="0"/>
              </a:rPr>
              <a:t>also</a:t>
            </a:r>
            <a:r>
              <a:rPr lang="sv-SE" sz="900" dirty="0">
                <a:solidFill>
                  <a:srgbClr val="0A2B40"/>
                </a:solidFill>
                <a:latin typeface="Segoe UI" panose="020B0502040204020203" pitchFamily="34" charset="0"/>
                <a:cs typeface="Segoe UI" panose="020B0502040204020203" pitchFamily="34" charset="0"/>
              </a:rPr>
              <a:t> for the road transports for </a:t>
            </a:r>
            <a:r>
              <a:rPr lang="sv-SE" sz="900" dirty="0" err="1">
                <a:solidFill>
                  <a:srgbClr val="0A2B40"/>
                </a:solidFill>
                <a:latin typeface="Segoe UI" panose="020B0502040204020203" pitchFamily="34" charset="0"/>
                <a:cs typeface="Segoe UI" panose="020B0502040204020203" pitchFamily="34" charset="0"/>
              </a:rPr>
              <a:t>our</a:t>
            </a:r>
            <a:r>
              <a:rPr lang="sv-SE" sz="900" dirty="0">
                <a:solidFill>
                  <a:srgbClr val="0A2B40"/>
                </a:solidFill>
                <a:latin typeface="Segoe UI" panose="020B0502040204020203" pitchFamily="34" charset="0"/>
                <a:cs typeface="Segoe UI" panose="020B0502040204020203" pitchFamily="34" charset="0"/>
              </a:rPr>
              <a:t> </a:t>
            </a:r>
            <a:r>
              <a:rPr lang="sv-SE" sz="900" dirty="0" err="1">
                <a:solidFill>
                  <a:srgbClr val="0A2B40"/>
                </a:solidFill>
                <a:latin typeface="Segoe UI" panose="020B0502040204020203" pitchFamily="34" charset="0"/>
                <a:cs typeface="Segoe UI" panose="020B0502040204020203" pitchFamily="34" charset="0"/>
              </a:rPr>
              <a:t>customers</a:t>
            </a:r>
            <a:r>
              <a:rPr lang="sv-SE" sz="900" dirty="0">
                <a:solidFill>
                  <a:srgbClr val="0A2B40"/>
                </a:solidFill>
                <a:latin typeface="Segoe UI" panose="020B0502040204020203" pitchFamily="34" charset="0"/>
                <a:cs typeface="Segoe UI" panose="020B0502040204020203" pitchFamily="34" charset="0"/>
              </a:rPr>
              <a:t>.</a:t>
            </a:r>
            <a:endParaRPr kumimoji="0" lang="sv-SE" sz="900" b="0" i="0" u="none" strike="noStrike" kern="1200" cap="none" spc="0" normalizeH="0" baseline="0" noProof="0" dirty="0">
              <a:ln>
                <a:noFill/>
              </a:ln>
              <a:solidFill>
                <a:srgbClr val="0A2B40"/>
              </a:solidFill>
              <a:effectLst/>
              <a:highlight>
                <a:srgbClr val="FFFF00"/>
              </a:highlight>
              <a:uLnTx/>
              <a:uFillTx/>
              <a:latin typeface="Segoe UI" panose="020B0502040204020203" pitchFamily="34" charset="0"/>
              <a:cs typeface="Segoe UI" panose="020B0502040204020203" pitchFamily="34" charset="0"/>
            </a:endParaRPr>
          </a:p>
        </p:txBody>
      </p:sp>
      <p:sp>
        <p:nvSpPr>
          <p:cNvPr id="7" name="textruta 6">
            <a:extLst>
              <a:ext uri="{FF2B5EF4-FFF2-40B4-BE49-F238E27FC236}">
                <a16:creationId xmlns:a16="http://schemas.microsoft.com/office/drawing/2014/main" id="{0C46BCA1-972A-6662-108F-3EC560A051EB}"/>
              </a:ext>
            </a:extLst>
          </p:cNvPr>
          <p:cNvSpPr txBox="1"/>
          <p:nvPr/>
        </p:nvSpPr>
        <p:spPr>
          <a:xfrm>
            <a:off x="6096000" y="4925346"/>
            <a:ext cx="4931608" cy="1349087"/>
          </a:xfrm>
          <a:prstGeom prst="rect">
            <a:avLst/>
          </a:prstGeom>
          <a:noFill/>
        </p:spPr>
        <p:txBody>
          <a:bodyPr wrap="square">
            <a:spAutoFit/>
          </a:bodyPr>
          <a:lstStyle/>
          <a:p>
            <a:pPr marL="0" marR="0" lvl="0" indent="0" algn="l" defTabSz="914400" rtl="0" eaLnBrk="1" fontAlgn="auto" latinLnBrk="0" hangingPunct="1">
              <a:lnSpc>
                <a:spcPts val="1440"/>
              </a:lnSpc>
              <a:spcBef>
                <a:spcPts val="0"/>
              </a:spcBef>
              <a:spcAft>
                <a:spcPts val="0"/>
              </a:spcAft>
              <a:buClrTx/>
              <a:buSzTx/>
              <a:buFontTx/>
              <a:buNone/>
              <a:tabLst/>
              <a:defRPr/>
            </a:pP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Our</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shipping services</a:t>
            </a:r>
          </a:p>
          <a:p>
            <a:pPr marL="0" marR="0" lvl="0" indent="0" algn="l" defTabSz="914400" rtl="0" eaLnBrk="1" fontAlgn="auto" latinLnBrk="0" hangingPunct="1">
              <a:lnSpc>
                <a:spcPts val="144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We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offer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sea</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transport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goods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between</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east</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coast</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Sweden, England and Benelux.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With</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capacity</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vessels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we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can</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transport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large</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volumes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goods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on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each</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shipment</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which</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leads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to a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reduction</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in emission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values</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per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transported</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unit</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compared</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to </a:t>
            </a:r>
            <a:r>
              <a:rPr kumimoji="0" lang="sv-SE" sz="9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traditional</a:t>
            </a:r>
            <a:r>
              <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road transport</a:t>
            </a:r>
            <a:r>
              <a:rPr lang="sv-SE" sz="900" dirty="0">
                <a:solidFill>
                  <a:srgbClr val="0A2B40"/>
                </a:solidFill>
                <a:latin typeface="Segoe UI" panose="020B0502040204020203" pitchFamily="34" charset="0"/>
                <a:cs typeface="Segoe UI" panose="020B0502040204020203" pitchFamily="34" charset="0"/>
              </a:rPr>
              <a:t> as </a:t>
            </a:r>
            <a:r>
              <a:rPr lang="sv-SE" sz="900" dirty="0" err="1">
                <a:solidFill>
                  <a:srgbClr val="0A2B40"/>
                </a:solidFill>
                <a:latin typeface="Segoe UI" panose="020B0502040204020203" pitchFamily="34" charset="0"/>
                <a:cs typeface="Segoe UI" panose="020B0502040204020203" pitchFamily="34" charset="0"/>
              </a:rPr>
              <a:t>shown</a:t>
            </a:r>
            <a:r>
              <a:rPr lang="sv-SE" sz="900" dirty="0">
                <a:solidFill>
                  <a:srgbClr val="0A2B40"/>
                </a:solidFill>
                <a:latin typeface="Segoe UI" panose="020B0502040204020203" pitchFamily="34" charset="0"/>
                <a:cs typeface="Segoe UI" panose="020B0502040204020203" pitchFamily="34" charset="0"/>
              </a:rPr>
              <a:t> in </a:t>
            </a:r>
            <a:r>
              <a:rPr lang="sv-SE" sz="900" dirty="0" err="1">
                <a:solidFill>
                  <a:srgbClr val="0A2B40"/>
                </a:solidFill>
                <a:latin typeface="Segoe UI" panose="020B0502040204020203" pitchFamily="34" charset="0"/>
                <a:cs typeface="Segoe UI" panose="020B0502040204020203" pitchFamily="34" charset="0"/>
              </a:rPr>
              <a:t>our</a:t>
            </a:r>
            <a:r>
              <a:rPr lang="sv-SE" sz="900" dirty="0">
                <a:solidFill>
                  <a:srgbClr val="0A2B40"/>
                </a:solidFill>
                <a:latin typeface="Segoe UI" panose="020B0502040204020203" pitchFamily="34" charset="0"/>
                <a:cs typeface="Segoe UI" panose="020B0502040204020203" pitchFamily="34" charset="0"/>
              </a:rPr>
              <a:t> KPI </a:t>
            </a:r>
            <a:r>
              <a:rPr lang="sv-SE" sz="900" dirty="0" err="1">
                <a:solidFill>
                  <a:srgbClr val="0A2B40"/>
                </a:solidFill>
                <a:latin typeface="Segoe UI" panose="020B0502040204020203" pitchFamily="34" charset="0"/>
                <a:cs typeface="Segoe UI" panose="020B0502040204020203" pitchFamily="34" charset="0"/>
              </a:rPr>
              <a:t>of</a:t>
            </a:r>
            <a:r>
              <a:rPr lang="sv-SE" sz="900" dirty="0">
                <a:solidFill>
                  <a:srgbClr val="0A2B40"/>
                </a:solidFill>
                <a:latin typeface="Segoe UI" panose="020B0502040204020203" pitchFamily="34" charset="0"/>
                <a:cs typeface="Segoe UI" panose="020B0502040204020203" pitchFamily="34" charset="0"/>
              </a:rPr>
              <a:t> CO2e g/</a:t>
            </a:r>
            <a:r>
              <a:rPr lang="sv-SE" sz="900" dirty="0" err="1">
                <a:solidFill>
                  <a:srgbClr val="0A2B40"/>
                </a:solidFill>
                <a:latin typeface="Segoe UI" panose="020B0502040204020203" pitchFamily="34" charset="0"/>
                <a:cs typeface="Segoe UI" panose="020B0502040204020203" pitchFamily="34" charset="0"/>
              </a:rPr>
              <a:t>tkm</a:t>
            </a:r>
            <a:r>
              <a:rPr lang="sv-SE" sz="900" dirty="0">
                <a:solidFill>
                  <a:srgbClr val="0A2B40"/>
                </a:solidFill>
                <a:latin typeface="Segoe UI" panose="020B0502040204020203" pitchFamily="34" charset="0"/>
                <a:cs typeface="Segoe UI" panose="020B0502040204020203" pitchFamily="34" charset="0"/>
              </a:rPr>
              <a:t>.</a:t>
            </a:r>
            <a:endParaRPr kumimoji="0" lang="sv-SE" sz="9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ts val="144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11239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58000"/>
          </a:schemeClr>
        </a:solidFill>
        <a:effectLst/>
      </p:bgPr>
    </p:bg>
    <p:spTree>
      <p:nvGrpSpPr>
        <p:cNvPr id="1" name="">
          <a:extLst>
            <a:ext uri="{FF2B5EF4-FFF2-40B4-BE49-F238E27FC236}">
              <a16:creationId xmlns:a16="http://schemas.microsoft.com/office/drawing/2014/main" id="{87E863A4-CE51-7E17-1AAB-261A3CC65B81}"/>
            </a:ext>
          </a:extLst>
        </p:cNvPr>
        <p:cNvGrpSpPr/>
        <p:nvPr/>
      </p:nvGrpSpPr>
      <p:grpSpPr>
        <a:xfrm>
          <a:off x="0" y="0"/>
          <a:ext cx="0" cy="0"/>
          <a:chOff x="0" y="0"/>
          <a:chExt cx="0" cy="0"/>
        </a:xfrm>
      </p:grpSpPr>
      <p:pic>
        <p:nvPicPr>
          <p:cNvPr id="1026" name="Picture 2" descr="body of water under sky">
            <a:extLst>
              <a:ext uri="{FF2B5EF4-FFF2-40B4-BE49-F238E27FC236}">
                <a16:creationId xmlns:a16="http://schemas.microsoft.com/office/drawing/2014/main" id="{F076843E-63BF-28EE-A58F-9C258752D0D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9488" r="9488"/>
          <a:stretch/>
        </p:blipFill>
        <p:spPr bwMode="auto">
          <a:xfrm>
            <a:off x="327545" y="327545"/>
            <a:ext cx="7615450" cy="6266026"/>
          </a:xfrm>
          <a:prstGeom prst="round1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83B9BB03-A583-375D-C4B4-FB3E2542CFDE}"/>
              </a:ext>
            </a:extLst>
          </p:cNvPr>
          <p:cNvSpPr txBox="1"/>
          <p:nvPr/>
        </p:nvSpPr>
        <p:spPr>
          <a:xfrm>
            <a:off x="8207194" y="1592507"/>
            <a:ext cx="3181740" cy="1513043"/>
          </a:xfrm>
          <a:prstGeom prst="rect">
            <a:avLst/>
          </a:prstGeom>
          <a:noFill/>
        </p:spPr>
        <p:txBody>
          <a:bodyPr wrap="square">
            <a:spAutoFit/>
          </a:bodyPr>
          <a:lstStyle/>
          <a:p>
            <a:pPr marL="0" marR="0" lvl="0" indent="0" algn="l" defTabSz="914400" rtl="0" eaLnBrk="1" fontAlgn="auto" latinLnBrk="0" hangingPunct="1">
              <a:lnSpc>
                <a:spcPts val="1440"/>
              </a:lnSpc>
              <a:spcBef>
                <a:spcPts val="0"/>
              </a:spcBef>
              <a:spcAft>
                <a:spcPts val="0"/>
              </a:spcAft>
              <a:buClrTx/>
              <a:buSzTx/>
              <a:buFontTx/>
              <a:buNone/>
              <a:tabLst/>
              <a:defRPr/>
            </a:pPr>
            <a:r>
              <a:rPr kumimoji="0" lang="sv-SE" sz="12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Fleet</a:t>
            </a:r>
            <a:r>
              <a:rPr kumimoji="0" lang="sv-SE" sz="12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&amp; </a:t>
            </a:r>
            <a:r>
              <a:rPr kumimoji="0" lang="sv-SE" sz="12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water</a:t>
            </a:r>
            <a:r>
              <a:rPr kumimoji="0" lang="sv-SE" sz="12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management</a:t>
            </a:r>
          </a:p>
          <a:p>
            <a:pPr marL="0" marR="0" lvl="0" indent="0" algn="l" defTabSz="914400" rtl="0" eaLnBrk="1" fontAlgn="auto" latinLnBrk="0" hangingPunct="1">
              <a:lnSpc>
                <a:spcPts val="144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act</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according</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to the international standards and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rules</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set for the shipping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industry</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Ballast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water</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management is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managed</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according</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to IMO standards and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involves</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methods</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that</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minimize</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the risk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damaging</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underwater</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environments</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ecosystems</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where</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ships</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operate</a:t>
            </a:r>
            <a:r>
              <a:rPr kumimoji="0" lang="sv-SE" sz="9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t>
            </a:r>
          </a:p>
        </p:txBody>
      </p:sp>
      <p:sp>
        <p:nvSpPr>
          <p:cNvPr id="3" name="textruta 2">
            <a:extLst>
              <a:ext uri="{FF2B5EF4-FFF2-40B4-BE49-F238E27FC236}">
                <a16:creationId xmlns:a16="http://schemas.microsoft.com/office/drawing/2014/main" id="{062EAA6C-118F-BB1E-9995-9EADD9121BF2}"/>
              </a:ext>
            </a:extLst>
          </p:cNvPr>
          <p:cNvSpPr txBox="1"/>
          <p:nvPr/>
        </p:nvSpPr>
        <p:spPr>
          <a:xfrm>
            <a:off x="8207194" y="3500169"/>
            <a:ext cx="3287757" cy="2526141"/>
          </a:xfrm>
          <a:prstGeom prst="rect">
            <a:avLst/>
          </a:prstGeom>
          <a:noFill/>
        </p:spPr>
        <p:txBody>
          <a:bodyPr wrap="square">
            <a:spAutoFit/>
          </a:bodyPr>
          <a:lstStyle/>
          <a:p>
            <a:pPr marL="12700" marR="0" lvl="0" indent="0" algn="l" defTabSz="914400" rtl="0" eaLnBrk="1" fontAlgn="auto" latinLnBrk="0" hangingPunct="1">
              <a:lnSpc>
                <a:spcPts val="1440"/>
              </a:lnSpc>
              <a:spcBef>
                <a:spcPts val="0"/>
              </a:spcBef>
              <a:spcAft>
                <a:spcPts val="0"/>
              </a:spcAft>
              <a:buClrTx/>
              <a:buSzTx/>
              <a:buFontTx/>
              <a:buNone/>
              <a:tabLst/>
              <a:defRPr/>
            </a:pPr>
            <a:r>
              <a:rPr kumimoji="0" lang="sv-SE" sz="12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Energy </a:t>
            </a:r>
            <a:r>
              <a:rPr kumimoji="0" lang="sv-SE" sz="12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consumption</a:t>
            </a:r>
            <a:r>
              <a:rPr kumimoji="0" lang="sv-SE" sz="12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&amp; recycling</a:t>
            </a:r>
          </a:p>
          <a:p>
            <a:pPr marL="12700" marR="62865" lvl="0" indent="0" algn="l" defTabSz="914400" rtl="0" eaLnBrk="1" fontAlgn="auto" latinLnBrk="0" hangingPunct="1">
              <a:lnSpc>
                <a:spcPts val="1440"/>
              </a:lnSpc>
              <a:spcBef>
                <a:spcPts val="990"/>
              </a:spcBef>
              <a:spcAft>
                <a:spcPts val="0"/>
              </a:spcAft>
              <a:buClrTx/>
              <a:buSzTx/>
              <a:buFontTx/>
              <a:buNone/>
              <a:tabLst/>
              <a:defRPr/>
            </a:pP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strive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to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reduce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climate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impact</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in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every</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way</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can</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both</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in the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logistics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chain</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in the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offices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and in the terminal operations.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equipment</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must be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used</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responsibly</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during</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its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lifetime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when</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disposed</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it must be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recycled</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to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enable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circular</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reuse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whenever</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possible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p>
          <a:p>
            <a:pPr marL="12700" marR="183515" lvl="0" indent="0" algn="l" defTabSz="914400" rtl="0" eaLnBrk="1" fontAlgn="auto" latinLnBrk="0" hangingPunct="1">
              <a:lnSpc>
                <a:spcPts val="1440"/>
              </a:lnSpc>
              <a:spcBef>
                <a:spcPts val="1260"/>
              </a:spcBef>
              <a:spcAft>
                <a:spcPts val="0"/>
              </a:spcAft>
              <a:buClrTx/>
              <a:buSzTx/>
              <a:buFontTx/>
              <a:buNone/>
              <a:tabLst/>
              <a:defRPr/>
            </a:pP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In 2025,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achieved</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milestone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net</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zero</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offices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by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eliminating</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GHG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where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possible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climate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compensating</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fo</a:t>
            </a:r>
            <a:r>
              <a:rPr lang="sv-SE" sz="900" spc="-10" dirty="0">
                <a:solidFill>
                  <a:srgbClr val="212121">
                    <a:lumMod val="90000"/>
                    <a:lumOff val="10000"/>
                  </a:srgbClr>
                </a:solidFill>
                <a:latin typeface="Segoe UI" panose="020B0502040204020203" pitchFamily="34" charset="0"/>
                <a:cs typeface="Segoe UI" panose="020B0502040204020203" pitchFamily="34" charset="0"/>
              </a:rPr>
              <a:t>r the rest. Going </a:t>
            </a:r>
            <a:r>
              <a:rPr lang="sv-SE" sz="900" spc="-10" dirty="0" err="1">
                <a:solidFill>
                  <a:srgbClr val="212121">
                    <a:lumMod val="90000"/>
                    <a:lumOff val="10000"/>
                  </a:srgbClr>
                </a:solidFill>
                <a:latin typeface="Segoe UI" panose="020B0502040204020203" pitchFamily="34" charset="0"/>
                <a:cs typeface="Segoe UI" panose="020B0502040204020203" pitchFamily="34" charset="0"/>
              </a:rPr>
              <a:t>into</a:t>
            </a:r>
            <a:r>
              <a:rPr lang="sv-SE" sz="900" spc="-10" dirty="0">
                <a:solidFill>
                  <a:srgbClr val="212121">
                    <a:lumMod val="90000"/>
                    <a:lumOff val="10000"/>
                  </a:srgbClr>
                </a:solidFill>
                <a:latin typeface="Segoe UI" panose="020B0502040204020203" pitchFamily="34" charset="0"/>
                <a:cs typeface="Segoe UI" panose="020B0502040204020203" pitchFamily="34" charset="0"/>
              </a:rPr>
              <a:t> 2026,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will</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continue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focusing</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on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measuring</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minimizing</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totally</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eliminating</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GHG emissions and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waste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in the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sectors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operations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where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this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is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possible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t>
            </a:r>
          </a:p>
        </p:txBody>
      </p:sp>
      <p:sp>
        <p:nvSpPr>
          <p:cNvPr id="21" name="Platshållare för bildnummer 20">
            <a:extLst>
              <a:ext uri="{FF2B5EF4-FFF2-40B4-BE49-F238E27FC236}">
                <a16:creationId xmlns:a16="http://schemas.microsoft.com/office/drawing/2014/main" id="{1FED7D8C-429B-D2A2-57B7-B92E9F444C10}"/>
              </a:ext>
            </a:extLst>
          </p:cNvPr>
          <p:cNvSpPr>
            <a:spLocks noGrp="1"/>
          </p:cNvSpPr>
          <p:nvPr>
            <p:ph type="sldNum" sz="quarter" idx="12"/>
          </p:nvPr>
        </p:nvSpPr>
        <p:spPr>
          <a:xfrm>
            <a:off x="10972800" y="6480000"/>
            <a:ext cx="914400" cy="3000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C2BDCA-1FDB-7E4C-A94F-84F23A681822}" type="slidenum">
              <a:rPr lang="sv-SE" sz="1200" smtClean="0">
                <a:solidFill>
                  <a:srgbClr val="0E2841"/>
                </a:solidFil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100" b="0" i="0" u="none" strike="noStrike" kern="1200" cap="none" spc="0" normalizeH="0" baseline="0" noProof="0" dirty="0">
              <a:ln>
                <a:noFill/>
              </a:ln>
              <a:solidFill>
                <a:srgbClr val="0A2B40">
                  <a:lumMod val="90000"/>
                  <a:lumOff val="10000"/>
                </a:srgbClr>
              </a:solidFill>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79749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50000"/>
          </a:schemeClr>
        </a:solidFill>
        <a:effectLst/>
      </p:bgPr>
    </p:bg>
    <p:spTree>
      <p:nvGrpSpPr>
        <p:cNvPr id="1" name="">
          <a:extLst>
            <a:ext uri="{FF2B5EF4-FFF2-40B4-BE49-F238E27FC236}">
              <a16:creationId xmlns:a16="http://schemas.microsoft.com/office/drawing/2014/main" id="{B41CAE0E-2E88-4C1B-F498-7C09D3285437}"/>
            </a:ext>
          </a:extLst>
        </p:cNvPr>
        <p:cNvGrpSpPr/>
        <p:nvPr/>
      </p:nvGrpSpPr>
      <p:grpSpPr>
        <a:xfrm>
          <a:off x="0" y="0"/>
          <a:ext cx="0" cy="0"/>
          <a:chOff x="0" y="0"/>
          <a:chExt cx="0" cy="0"/>
        </a:xfrm>
      </p:grpSpPr>
      <p:pic>
        <p:nvPicPr>
          <p:cNvPr id="17" name="Picture 4" descr="Offshore QHSE Recruitment | Select Offshore">
            <a:extLst>
              <a:ext uri="{FF2B5EF4-FFF2-40B4-BE49-F238E27FC236}">
                <a16:creationId xmlns:a16="http://schemas.microsoft.com/office/drawing/2014/main" id="{8904C953-8188-1BCB-C086-52A5AD919264}"/>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100886" y="3436363"/>
            <a:ext cx="6091113" cy="3424907"/>
          </a:xfrm>
          <a:prstGeom prst="rect">
            <a:avLst/>
          </a:prstGeom>
          <a:noFill/>
          <a:extLst>
            <a:ext uri="{909E8E84-426E-40DD-AFC4-6F175D3DCCD1}">
              <a14:hiddenFill xmlns:a14="http://schemas.microsoft.com/office/drawing/2010/main">
                <a:solidFill>
                  <a:srgbClr val="FFFFFF"/>
                </a:solidFill>
              </a14:hiddenFill>
            </a:ext>
          </a:extLst>
        </p:spPr>
      </p:pic>
      <p:sp>
        <p:nvSpPr>
          <p:cNvPr id="15" name="Rektangel 14">
            <a:extLst>
              <a:ext uri="{FF2B5EF4-FFF2-40B4-BE49-F238E27FC236}">
                <a16:creationId xmlns:a16="http://schemas.microsoft.com/office/drawing/2014/main" id="{5AC48573-B10F-4CE1-655E-B69F4A7843AF}"/>
              </a:ext>
            </a:extLst>
          </p:cNvPr>
          <p:cNvSpPr/>
          <p:nvPr/>
        </p:nvSpPr>
        <p:spPr>
          <a:xfrm>
            <a:off x="6100887" y="3628"/>
            <a:ext cx="6115563" cy="3424907"/>
          </a:xfrm>
          <a:prstGeom prst="rect">
            <a:avLst/>
          </a:prstGeom>
          <a:solidFill>
            <a:srgbClr val="1A5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sp>
        <p:nvSpPr>
          <p:cNvPr id="12" name="Rektangel 11">
            <a:extLst>
              <a:ext uri="{FF2B5EF4-FFF2-40B4-BE49-F238E27FC236}">
                <a16:creationId xmlns:a16="http://schemas.microsoft.com/office/drawing/2014/main" id="{D6019604-0E81-FAC7-56CD-7AA617698498}"/>
              </a:ext>
            </a:extLst>
          </p:cNvPr>
          <p:cNvSpPr/>
          <p:nvPr/>
        </p:nvSpPr>
        <p:spPr>
          <a:xfrm>
            <a:off x="-14516" y="3429000"/>
            <a:ext cx="6115563" cy="3429000"/>
          </a:xfrm>
          <a:prstGeom prst="rect">
            <a:avLst/>
          </a:prstGeom>
          <a:solidFill>
            <a:srgbClr val="D4F1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sp>
        <p:nvSpPr>
          <p:cNvPr id="16" name="textruta 15">
            <a:extLst>
              <a:ext uri="{FF2B5EF4-FFF2-40B4-BE49-F238E27FC236}">
                <a16:creationId xmlns:a16="http://schemas.microsoft.com/office/drawing/2014/main" id="{EDAC0262-C081-0876-6F7A-7BDC264526F7}"/>
              </a:ext>
            </a:extLst>
          </p:cNvPr>
          <p:cNvSpPr txBox="1"/>
          <p:nvPr/>
        </p:nvSpPr>
        <p:spPr>
          <a:xfrm>
            <a:off x="262729" y="1169272"/>
            <a:ext cx="4314634"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92B40"/>
                </a:solidFill>
                <a:effectLst/>
                <a:uLnTx/>
                <a:uFillTx/>
                <a:latin typeface="Segoe UI" panose="020B0502040204020203" pitchFamily="34" charset="0"/>
                <a:cs typeface="Segoe UI" panose="020B0502040204020203" pitchFamily="34" charset="0"/>
              </a:rPr>
              <a:t>Climate impact</a:t>
            </a:r>
            <a:r>
              <a:rPr kumimoji="0" lang="en-GB" sz="3200" b="0" i="0" u="none" strike="noStrike" kern="1200" cap="none" spc="-10" normalizeH="0" baseline="0" noProof="0" dirty="0">
                <a:ln>
                  <a:noFill/>
                </a:ln>
                <a:solidFill>
                  <a:srgbClr val="092B40"/>
                </a:solidFill>
                <a:effectLst/>
                <a:uLnTx/>
                <a:uFillTx/>
                <a:latin typeface="Segoe UI" panose="020B0502040204020203" pitchFamily="34" charset="0"/>
                <a:cs typeface="Segoe UI" panose="020B0502040204020203" pitchFamily="34" charset="0"/>
              </a:rPr>
              <a:t> </a:t>
            </a:r>
            <a:r>
              <a:rPr kumimoji="0" lang="en-GB" sz="3200" b="0" i="0" u="none" strike="noStrike" kern="1200" cap="none" spc="0" normalizeH="0" baseline="0" noProof="0" dirty="0">
                <a:ln>
                  <a:noFill/>
                </a:ln>
                <a:solidFill>
                  <a:srgbClr val="092B40"/>
                </a:solidFill>
                <a:effectLst/>
                <a:uLnTx/>
                <a:uFillTx/>
                <a:latin typeface="Segoe UI" panose="020B0502040204020203" pitchFamily="34" charset="0"/>
                <a:cs typeface="Segoe UI" panose="020B0502040204020203" pitchFamily="34" charset="0"/>
              </a:rPr>
              <a:t>ambitions</a:t>
            </a:r>
            <a:r>
              <a:rPr kumimoji="0" lang="en-GB" sz="3200" b="0" i="0" u="none" strike="noStrike" kern="1200" cap="none" spc="-5" normalizeH="0" baseline="0" noProof="0" dirty="0">
                <a:ln>
                  <a:noFill/>
                </a:ln>
                <a:solidFill>
                  <a:srgbClr val="092B40"/>
                </a:solidFill>
                <a:effectLst/>
                <a:uLnTx/>
                <a:uFillTx/>
                <a:latin typeface="Segoe UI" panose="020B0502040204020203" pitchFamily="34" charset="0"/>
                <a:cs typeface="Segoe UI" panose="020B0502040204020203" pitchFamily="34" charset="0"/>
              </a:rPr>
              <a:t> </a:t>
            </a:r>
            <a:r>
              <a:rPr kumimoji="0" lang="en-GB" sz="3200" b="0" i="0" u="none" strike="noStrike" kern="1200" cap="none" spc="0" normalizeH="0" baseline="0" noProof="0" dirty="0">
                <a:ln>
                  <a:noFill/>
                </a:ln>
                <a:solidFill>
                  <a:srgbClr val="092B40"/>
                </a:solidFill>
                <a:effectLst/>
                <a:uLnTx/>
                <a:uFillTx/>
                <a:latin typeface="Segoe UI" panose="020B0502040204020203" pitchFamily="34" charset="0"/>
                <a:cs typeface="Segoe UI" panose="020B0502040204020203" pitchFamily="34" charset="0"/>
              </a:rPr>
              <a:t>for</a:t>
            </a:r>
            <a:r>
              <a:rPr kumimoji="0" lang="en-GB" sz="3200" b="0" i="0" u="none" strike="noStrike" kern="1200" cap="none" spc="-5" normalizeH="0" baseline="0" noProof="0" dirty="0">
                <a:ln>
                  <a:noFill/>
                </a:ln>
                <a:solidFill>
                  <a:srgbClr val="092B40"/>
                </a:solidFill>
                <a:effectLst/>
                <a:uLnTx/>
                <a:uFillTx/>
                <a:latin typeface="Segoe UI" panose="020B0502040204020203" pitchFamily="34" charset="0"/>
                <a:cs typeface="Segoe UI" panose="020B0502040204020203" pitchFamily="34" charset="0"/>
              </a:rPr>
              <a:t> </a:t>
            </a:r>
            <a:r>
              <a:rPr kumimoji="0" lang="en-GB" sz="3200" b="0" i="0" u="none" strike="noStrike" kern="1200" cap="none" spc="0" normalizeH="0" baseline="0" noProof="0" dirty="0">
                <a:ln>
                  <a:noFill/>
                </a:ln>
                <a:solidFill>
                  <a:srgbClr val="092B40"/>
                </a:solidFill>
                <a:effectLst/>
                <a:uLnTx/>
                <a:uFillTx/>
                <a:latin typeface="Segoe UI" panose="020B0502040204020203" pitchFamily="34" charset="0"/>
                <a:cs typeface="Segoe UI" panose="020B0502040204020203" pitchFamily="34" charset="0"/>
              </a:rPr>
              <a:t>2025</a:t>
            </a:r>
            <a:r>
              <a:rPr kumimoji="0" lang="en-GB" sz="3200" b="0" i="0" u="none" strike="noStrike" kern="1200" cap="none" spc="-10" normalizeH="0" baseline="0" noProof="0" dirty="0">
                <a:ln>
                  <a:noFill/>
                </a:ln>
                <a:solidFill>
                  <a:srgbClr val="092B40"/>
                </a:solidFill>
                <a:effectLst/>
                <a:uLnTx/>
                <a:uFillTx/>
                <a:latin typeface="Segoe UI" panose="020B0502040204020203" pitchFamily="34" charset="0"/>
                <a:cs typeface="Segoe UI" panose="020B0502040204020203" pitchFamily="34" charset="0"/>
              </a:rPr>
              <a:t> </a:t>
            </a:r>
            <a:endParaRPr kumimoji="0" lang="sv-SE" sz="3200" b="0" i="0" u="none" strike="noStrike" kern="1200" cap="none" spc="0" normalizeH="0" baseline="0" noProof="0" dirty="0">
              <a:ln>
                <a:noFill/>
              </a:ln>
              <a:solidFill>
                <a:srgbClr val="092B40"/>
              </a:solidFill>
              <a:effectLst/>
              <a:uLnTx/>
              <a:uFillTx/>
              <a:latin typeface="Segoe UI" panose="020B0502040204020203" pitchFamily="34" charset="0"/>
              <a:cs typeface="Segoe UI" panose="020B0502040204020203" pitchFamily="34" charset="0"/>
            </a:endParaRPr>
          </a:p>
        </p:txBody>
      </p:sp>
      <p:sp>
        <p:nvSpPr>
          <p:cNvPr id="14" name="textruta 13">
            <a:extLst>
              <a:ext uri="{FF2B5EF4-FFF2-40B4-BE49-F238E27FC236}">
                <a16:creationId xmlns:a16="http://schemas.microsoft.com/office/drawing/2014/main" id="{DCB36C9C-0490-86E0-162B-997148F0481A}"/>
              </a:ext>
            </a:extLst>
          </p:cNvPr>
          <p:cNvSpPr txBox="1"/>
          <p:nvPr/>
        </p:nvSpPr>
        <p:spPr>
          <a:xfrm>
            <a:off x="1178002" y="3663716"/>
            <a:ext cx="3516959" cy="1200329"/>
          </a:xfrm>
          <a:prstGeom prst="rect">
            <a:avLst/>
          </a:prstGeom>
          <a:noFill/>
        </p:spPr>
        <p:txBody>
          <a:bodyPr wrap="square" numCol="1">
            <a:spAutoFit/>
          </a:bodyPr>
          <a:lstStyle/>
          <a:p>
            <a:pPr marL="12700" marR="0" lvl="0" indent="0" algn="ctr" defTabSz="914400" rtl="0" eaLnBrk="1" fontAlgn="auto" latinLnBrk="0" hangingPunct="1">
              <a:lnSpc>
                <a:spcPct val="100000"/>
              </a:lnSpc>
              <a:spcBef>
                <a:spcPts val="1260"/>
              </a:spcBef>
              <a:spcAft>
                <a:spcPts val="0"/>
              </a:spcAft>
              <a:buClrTx/>
              <a:buSzTx/>
              <a:buFontTx/>
              <a:buNone/>
              <a:tabLst/>
              <a:defRPr/>
            </a:pP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TSG greenhouse</a:t>
            </a:r>
            <a:r>
              <a:rPr kumimoji="0" lang="en-GB" sz="1800" b="0" i="0" u="none" strike="noStrike" kern="1200" cap="none" spc="-10" normalizeH="0" baseline="0" noProof="0" dirty="0">
                <a:ln>
                  <a:noFill/>
                </a:ln>
                <a:solidFill>
                  <a:srgbClr val="00516E"/>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gas</a:t>
            </a:r>
            <a:r>
              <a:rPr kumimoji="0" lang="en-GB" sz="1800" b="0" i="0" u="none" strike="noStrike" kern="1200" cap="none" spc="-5" normalizeH="0" baseline="0" noProof="0" dirty="0">
                <a:ln>
                  <a:noFill/>
                </a:ln>
                <a:solidFill>
                  <a:srgbClr val="00516E"/>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emissions</a:t>
            </a:r>
            <a:br>
              <a:rPr kumimoji="0" lang="en-GB" sz="1800" b="0" i="0" u="none" strike="noStrike" kern="1200" cap="none" spc="-5" normalizeH="0" baseline="0" noProof="0" dirty="0">
                <a:ln>
                  <a:noFill/>
                </a:ln>
                <a:solidFill>
                  <a:srgbClr val="00516E"/>
                </a:solidFill>
                <a:effectLst/>
                <a:uLnTx/>
                <a:uFillTx/>
                <a:latin typeface="Segoe UI" panose="020B0502040204020203" pitchFamily="34" charset="0"/>
                <a:cs typeface="Segoe UI" panose="020B0502040204020203" pitchFamily="34" charset="0"/>
              </a:rPr>
            </a:b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for</a:t>
            </a:r>
            <a:r>
              <a:rPr kumimoji="0" lang="en-GB" sz="1800" b="0" i="0" u="none" strike="noStrike" kern="1200" cap="none" spc="-10" normalizeH="0" baseline="0" noProof="0" dirty="0">
                <a:ln>
                  <a:noFill/>
                </a:ln>
                <a:solidFill>
                  <a:srgbClr val="00516E"/>
                </a:solidFill>
                <a:effectLst/>
                <a:uLnTx/>
                <a:uFillTx/>
                <a:latin typeface="Segoe UI" panose="020B0502040204020203" pitchFamily="34" charset="0"/>
                <a:cs typeface="Segoe UI" panose="020B0502040204020203" pitchFamily="34" charset="0"/>
              </a:rPr>
              <a:t> </a:t>
            </a:r>
            <a:r>
              <a:rPr kumimoji="0" lang="en-GB" sz="1800" b="0" i="0" u="none" strike="noStrike" kern="1200" cap="none" spc="-25" normalizeH="0" baseline="0" noProof="0" dirty="0">
                <a:ln>
                  <a:noFill/>
                </a:ln>
                <a:solidFill>
                  <a:srgbClr val="00516E"/>
                </a:solidFill>
                <a:effectLst/>
                <a:uLnTx/>
                <a:uFillTx/>
                <a:latin typeface="Segoe UI" panose="020B0502040204020203" pitchFamily="34" charset="0"/>
                <a:cs typeface="Segoe UI" panose="020B0502040204020203" pitchFamily="34" charset="0"/>
              </a:rPr>
              <a:t>all </a:t>
            </a: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vessels</a:t>
            </a:r>
            <a:r>
              <a:rPr kumimoji="0" lang="en-GB" sz="1800" b="0" i="0" u="none" strike="noStrike" kern="1200" cap="none" spc="-5" normalizeH="0" baseline="0" noProof="0" dirty="0">
                <a:ln>
                  <a:noFill/>
                </a:ln>
                <a:solidFill>
                  <a:srgbClr val="00516E"/>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to</a:t>
            </a:r>
            <a:r>
              <a:rPr kumimoji="0" lang="en-GB" sz="1800" b="0" i="0" u="none" strike="noStrike" kern="1200" cap="none" spc="-5" normalizeH="0" baseline="0" noProof="0" dirty="0">
                <a:ln>
                  <a:noFill/>
                </a:ln>
                <a:solidFill>
                  <a:srgbClr val="00516E"/>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be</a:t>
            </a:r>
            <a:r>
              <a:rPr kumimoji="0" lang="en-GB" sz="1800" b="0" i="0" u="none" strike="noStrike" kern="1200" cap="none" spc="-5" normalizeH="0" baseline="0" noProof="0" dirty="0">
                <a:ln>
                  <a:noFill/>
                </a:ln>
                <a:solidFill>
                  <a:srgbClr val="00516E"/>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below</a:t>
            </a:r>
            <a:br>
              <a:rPr kumimoji="0" lang="en-GB" sz="1800" b="0" i="0" u="none" strike="noStrike" kern="1200" cap="none" spc="-5" normalizeH="0" baseline="0" noProof="0" dirty="0">
                <a:ln>
                  <a:noFill/>
                </a:ln>
                <a:solidFill>
                  <a:srgbClr val="00516E"/>
                </a:solidFill>
                <a:effectLst/>
                <a:uLnTx/>
                <a:uFillTx/>
                <a:latin typeface="Segoe UI" panose="020B0502040204020203" pitchFamily="34" charset="0"/>
                <a:cs typeface="Segoe UI" panose="020B0502040204020203" pitchFamily="34" charset="0"/>
              </a:rPr>
            </a:b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11.64</a:t>
            </a:r>
            <a:r>
              <a:rPr kumimoji="0" lang="en-GB" sz="1800" b="0" i="0" u="none" strike="noStrike" kern="1200" cap="none" spc="-5" normalizeH="0" baseline="0" noProof="0" dirty="0">
                <a:ln>
                  <a:noFill/>
                </a:ln>
                <a:solidFill>
                  <a:srgbClr val="00516E"/>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g CO2e/tonne-km</a:t>
            </a:r>
            <a:r>
              <a:rPr kumimoji="0" lang="en-GB" sz="1800" b="0" i="0" u="none" strike="noStrike" kern="1200" cap="none" spc="-5" normalizeH="0" baseline="0" noProof="0" dirty="0">
                <a:ln>
                  <a:noFill/>
                </a:ln>
                <a:solidFill>
                  <a:srgbClr val="00516E"/>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dirty="0">
                <a:ln>
                  <a:noFill/>
                </a:ln>
                <a:solidFill>
                  <a:srgbClr val="00516E"/>
                </a:solidFill>
                <a:effectLst/>
                <a:uLnTx/>
                <a:uFillTx/>
                <a:latin typeface="Segoe UI" panose="020B0502040204020203" pitchFamily="34" charset="0"/>
                <a:cs typeface="Segoe UI" panose="020B0502040204020203" pitchFamily="34" charset="0"/>
              </a:rPr>
              <a:t>for the</a:t>
            </a:r>
            <a:r>
              <a:rPr kumimoji="0" lang="en-GB" sz="1800" b="0" i="0" u="none" strike="noStrike" kern="1200" cap="none" spc="-5" normalizeH="0" baseline="0" noProof="0" dirty="0">
                <a:ln>
                  <a:noFill/>
                </a:ln>
                <a:solidFill>
                  <a:srgbClr val="00516E"/>
                </a:solidFill>
                <a:effectLst/>
                <a:uLnTx/>
                <a:uFillTx/>
                <a:latin typeface="Segoe UI" panose="020B0502040204020203" pitchFamily="34" charset="0"/>
                <a:cs typeface="Segoe UI" panose="020B0502040204020203" pitchFamily="34" charset="0"/>
              </a:rPr>
              <a:t> </a:t>
            </a:r>
            <a:r>
              <a:rPr kumimoji="0" lang="en-GB" sz="1800" b="0" i="0" u="none" strike="noStrike" kern="1200" cap="none" spc="-20" normalizeH="0" baseline="0" noProof="0" dirty="0">
                <a:ln>
                  <a:noFill/>
                </a:ln>
                <a:solidFill>
                  <a:srgbClr val="00516E"/>
                </a:solidFill>
                <a:effectLst/>
                <a:uLnTx/>
                <a:uFillTx/>
                <a:latin typeface="Segoe UI" panose="020B0502040204020203" pitchFamily="34" charset="0"/>
                <a:cs typeface="Segoe UI" panose="020B0502040204020203" pitchFamily="34" charset="0"/>
              </a:rPr>
              <a:t>year</a:t>
            </a:r>
          </a:p>
        </p:txBody>
      </p:sp>
      <p:grpSp>
        <p:nvGrpSpPr>
          <p:cNvPr id="54" name="Grupp 53">
            <a:extLst>
              <a:ext uri="{FF2B5EF4-FFF2-40B4-BE49-F238E27FC236}">
                <a16:creationId xmlns:a16="http://schemas.microsoft.com/office/drawing/2014/main" id="{1995B5C9-B872-51A3-5F7B-CA1A08E31DFC}"/>
              </a:ext>
            </a:extLst>
          </p:cNvPr>
          <p:cNvGrpSpPr/>
          <p:nvPr/>
        </p:nvGrpSpPr>
        <p:grpSpPr>
          <a:xfrm>
            <a:off x="8827126" y="1561796"/>
            <a:ext cx="828362" cy="828365"/>
            <a:chOff x="3039182" y="2192681"/>
            <a:chExt cx="1223010" cy="1223010"/>
          </a:xfrm>
          <a:noFill/>
        </p:grpSpPr>
        <p:grpSp>
          <p:nvGrpSpPr>
            <p:cNvPr id="37" name="Grupp 36">
              <a:extLst>
                <a:ext uri="{FF2B5EF4-FFF2-40B4-BE49-F238E27FC236}">
                  <a16:creationId xmlns:a16="http://schemas.microsoft.com/office/drawing/2014/main" id="{C7486871-9424-3933-9074-4FA8E929EB64}"/>
                </a:ext>
              </a:extLst>
            </p:cNvPr>
            <p:cNvGrpSpPr/>
            <p:nvPr/>
          </p:nvGrpSpPr>
          <p:grpSpPr>
            <a:xfrm>
              <a:off x="3412165" y="2583290"/>
              <a:ext cx="514350" cy="449350"/>
              <a:chOff x="3669030" y="2328312"/>
              <a:chExt cx="1040130" cy="908685"/>
            </a:xfrm>
            <a:grpFill/>
          </p:grpSpPr>
          <p:cxnSp>
            <p:nvCxnSpPr>
              <p:cNvPr id="25" name="Rak 24">
                <a:extLst>
                  <a:ext uri="{FF2B5EF4-FFF2-40B4-BE49-F238E27FC236}">
                    <a16:creationId xmlns:a16="http://schemas.microsoft.com/office/drawing/2014/main" id="{7DEA0E3B-5630-9F42-2651-13B5E06C97C1}"/>
                  </a:ext>
                </a:extLst>
              </p:cNvPr>
              <p:cNvCxnSpPr/>
              <p:nvPr/>
            </p:nvCxnSpPr>
            <p:spPr>
              <a:xfrm flipV="1">
                <a:off x="3829050" y="2328312"/>
                <a:ext cx="880110" cy="908685"/>
              </a:xfrm>
              <a:prstGeom prst="line">
                <a:avLst/>
              </a:prstGeom>
              <a:grpFill/>
              <a:ln w="69850" cap="rnd">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33" name="Rak 32">
                <a:extLst>
                  <a:ext uri="{FF2B5EF4-FFF2-40B4-BE49-F238E27FC236}">
                    <a16:creationId xmlns:a16="http://schemas.microsoft.com/office/drawing/2014/main" id="{A2D0BB85-6263-EC73-20F1-0C43C36A01E1}"/>
                  </a:ext>
                </a:extLst>
              </p:cNvPr>
              <p:cNvCxnSpPr>
                <a:cxnSpLocks/>
              </p:cNvCxnSpPr>
              <p:nvPr/>
            </p:nvCxnSpPr>
            <p:spPr>
              <a:xfrm flipH="1" flipV="1">
                <a:off x="3669030" y="2622368"/>
                <a:ext cx="160020" cy="599820"/>
              </a:xfrm>
              <a:prstGeom prst="line">
                <a:avLst/>
              </a:prstGeom>
              <a:grpFill/>
              <a:ln w="69850" cap="rnd">
                <a:solidFill>
                  <a:srgbClr val="00B050"/>
                </a:solidFill>
              </a:ln>
            </p:spPr>
            <p:style>
              <a:lnRef idx="2">
                <a:schemeClr val="accent1"/>
              </a:lnRef>
              <a:fillRef idx="0">
                <a:schemeClr val="accent1"/>
              </a:fillRef>
              <a:effectRef idx="1">
                <a:schemeClr val="accent1"/>
              </a:effectRef>
              <a:fontRef idx="minor">
                <a:schemeClr val="tx1"/>
              </a:fontRef>
            </p:style>
          </p:cxnSp>
        </p:grpSp>
        <p:sp>
          <p:nvSpPr>
            <p:cNvPr id="41" name="Ellips 40">
              <a:extLst>
                <a:ext uri="{FF2B5EF4-FFF2-40B4-BE49-F238E27FC236}">
                  <a16:creationId xmlns:a16="http://schemas.microsoft.com/office/drawing/2014/main" id="{27F32AC1-95E8-7CD1-3FDD-15811F7B328E}"/>
                </a:ext>
              </a:extLst>
            </p:cNvPr>
            <p:cNvSpPr/>
            <p:nvPr/>
          </p:nvSpPr>
          <p:spPr>
            <a:xfrm>
              <a:off x="3039182" y="2192681"/>
              <a:ext cx="1223010" cy="1223010"/>
            </a:xfrm>
            <a:prstGeom prst="ellipse">
              <a:avLst/>
            </a:prstGeom>
            <a:grp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highlight>
                  <a:srgbClr val="F5CF48"/>
                </a:highlight>
                <a:uLnTx/>
                <a:uFillTx/>
                <a:latin typeface="Segoe UI" panose="020B0502040204020203" pitchFamily="34" charset="0"/>
                <a:cs typeface="Segoe UI" panose="020B0502040204020203" pitchFamily="34" charset="0"/>
              </a:endParaRPr>
            </a:p>
          </p:txBody>
        </p:sp>
      </p:grpSp>
      <p:pic>
        <p:nvPicPr>
          <p:cNvPr id="62" name="Bildobjekt 61" descr="En bild som visar text, cirkel, Teckensnitt, logotyp&#10;&#10;Automatiskt genererad beskrivning">
            <a:extLst>
              <a:ext uri="{FF2B5EF4-FFF2-40B4-BE49-F238E27FC236}">
                <a16:creationId xmlns:a16="http://schemas.microsoft.com/office/drawing/2014/main" id="{C2F32005-0A01-8B1A-5F66-9FFEF904384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96916" y="3767973"/>
            <a:ext cx="1125057" cy="1111801"/>
          </a:xfrm>
          <a:prstGeom prst="rect">
            <a:avLst/>
          </a:prstGeom>
        </p:spPr>
      </p:pic>
      <p:sp>
        <p:nvSpPr>
          <p:cNvPr id="74" name="textruta 73">
            <a:extLst>
              <a:ext uri="{FF2B5EF4-FFF2-40B4-BE49-F238E27FC236}">
                <a16:creationId xmlns:a16="http://schemas.microsoft.com/office/drawing/2014/main" id="{93138B80-9F31-EF4B-E034-621BEE995EBD}"/>
              </a:ext>
            </a:extLst>
          </p:cNvPr>
          <p:cNvSpPr txBox="1"/>
          <p:nvPr/>
        </p:nvSpPr>
        <p:spPr>
          <a:xfrm>
            <a:off x="515123" y="5858374"/>
            <a:ext cx="5056284" cy="738664"/>
          </a:xfrm>
          <a:prstGeom prst="rect">
            <a:avLst/>
          </a:prstGeom>
          <a:noFill/>
        </p:spPr>
        <p:txBody>
          <a:bodyPr wrap="square">
            <a:spAutoFit/>
          </a:bodyPr>
          <a:lstStyle/>
          <a:p>
            <a:pPr marL="12700" marR="0" lvl="0" indent="0" algn="ctr" defTabSz="914400" rtl="0" eaLnBrk="1" fontAlgn="auto" latinLnBrk="0" hangingPunct="1">
              <a:lnSpc>
                <a:spcPct val="100000"/>
              </a:lnSpc>
              <a:spcBef>
                <a:spcPts val="1260"/>
              </a:spcBef>
              <a:spcAft>
                <a:spcPts val="0"/>
              </a:spcAft>
              <a:buClrTx/>
              <a:buSzTx/>
              <a:buFontTx/>
              <a:buNone/>
              <a:tabLst/>
              <a:defRPr/>
            </a:pPr>
            <a:r>
              <a:rPr kumimoji="0" lang="en-GB" sz="1400" b="0" i="0" u="none" strike="noStrike" kern="1200" cap="none" spc="-20" normalizeH="0" baseline="0" noProof="0" dirty="0">
                <a:ln>
                  <a:noFill/>
                </a:ln>
                <a:solidFill>
                  <a:srgbClr val="00516E"/>
                </a:solidFill>
                <a:effectLst/>
                <a:uLnTx/>
                <a:uFillTx/>
                <a:latin typeface="Segoe UI" panose="020B0502040204020203" pitchFamily="34" charset="0"/>
                <a:cs typeface="Segoe UI" panose="020B0502040204020203" pitchFamily="34" charset="0"/>
              </a:rPr>
              <a:t>TSG achieved 12,23 g CO2e/tonne-km due to less cargo in the year. Still considerably better than road trailer transport (appr 80g/tonne-km</a:t>
            </a:r>
            <a:r>
              <a:rPr lang="en-GB" sz="1400" spc="-20" dirty="0">
                <a:solidFill>
                  <a:srgbClr val="00516E"/>
                </a:solidFill>
                <a:latin typeface="Segoe UI" panose="020B0502040204020203" pitchFamily="34" charset="0"/>
                <a:cs typeface="Segoe UI" panose="020B0502040204020203" pitchFamily="34" charset="0"/>
              </a:rPr>
              <a:t>*</a:t>
            </a:r>
            <a:r>
              <a:rPr kumimoji="0" lang="en-GB" sz="1400" b="0" i="0" u="none" strike="noStrike" kern="1200" cap="none" spc="-20" normalizeH="0" baseline="0" noProof="0" dirty="0">
                <a:ln>
                  <a:noFill/>
                </a:ln>
                <a:solidFill>
                  <a:srgbClr val="00516E"/>
                </a:solidFill>
                <a:effectLst/>
                <a:uLnTx/>
                <a:uFillTx/>
                <a:latin typeface="Segoe UI" panose="020B0502040204020203" pitchFamily="34" charset="0"/>
                <a:cs typeface="Segoe UI" panose="020B0502040204020203" pitchFamily="34" charset="0"/>
              </a:rPr>
              <a:t>) but </a:t>
            </a:r>
            <a:r>
              <a:rPr kumimoji="0" lang="en-GB" sz="1400" b="1" i="0" u="none" strike="noStrike" kern="1200" cap="none" spc="-20" normalizeH="0" baseline="0" noProof="0" dirty="0">
                <a:ln>
                  <a:noFill/>
                </a:ln>
                <a:solidFill>
                  <a:srgbClr val="00516E"/>
                </a:solidFill>
                <a:effectLst/>
                <a:uLnTx/>
                <a:uFillTx/>
                <a:latin typeface="Segoe UI" panose="020B0502040204020203" pitchFamily="34" charset="0"/>
                <a:cs typeface="Segoe UI" panose="020B0502040204020203" pitchFamily="34" charset="0"/>
              </a:rPr>
              <a:t>room for improvement </a:t>
            </a:r>
            <a:r>
              <a:rPr kumimoji="0" lang="en-GB" sz="1400" b="0" i="0" u="none" strike="noStrike" kern="1200" cap="none" spc="-20" normalizeH="0" baseline="0" noProof="0" dirty="0">
                <a:ln>
                  <a:noFill/>
                </a:ln>
                <a:solidFill>
                  <a:srgbClr val="00516E"/>
                </a:solidFill>
                <a:effectLst/>
                <a:uLnTx/>
                <a:uFillTx/>
                <a:latin typeface="Segoe UI" panose="020B0502040204020203" pitchFamily="34" charset="0"/>
                <a:cs typeface="Segoe UI" panose="020B0502040204020203" pitchFamily="34" charset="0"/>
              </a:rPr>
              <a:t>going into 2026.</a:t>
            </a:r>
            <a:endParaRPr kumimoji="0" lang="en-GB" sz="1400" b="0" i="0" u="none" strike="noStrike" kern="1200" cap="none" spc="-20" normalizeH="0" baseline="0" noProof="0" dirty="0">
              <a:ln>
                <a:noFill/>
              </a:ln>
              <a:solidFill>
                <a:srgbClr val="00516E"/>
              </a:solidFill>
              <a:effectLst/>
              <a:uLnTx/>
              <a:uFillTx/>
              <a:latin typeface="Segoe UI" panose="020B0502040204020203" pitchFamily="34" charset="0"/>
              <a:cs typeface="Segoe UI" panose="020B0502040204020203" pitchFamily="34" charset="0"/>
              <a:sym typeface="Wingdings" panose="05000000000000000000" pitchFamily="2" charset="2"/>
            </a:endParaRPr>
          </a:p>
        </p:txBody>
      </p:sp>
      <p:sp>
        <p:nvSpPr>
          <p:cNvPr id="76" name="textruta 75">
            <a:extLst>
              <a:ext uri="{FF2B5EF4-FFF2-40B4-BE49-F238E27FC236}">
                <a16:creationId xmlns:a16="http://schemas.microsoft.com/office/drawing/2014/main" id="{2AD89069-C134-5143-162D-08DC33A69E70}"/>
              </a:ext>
            </a:extLst>
          </p:cNvPr>
          <p:cNvSpPr txBox="1"/>
          <p:nvPr/>
        </p:nvSpPr>
        <p:spPr>
          <a:xfrm>
            <a:off x="7516593" y="2581418"/>
            <a:ext cx="3449429" cy="369332"/>
          </a:xfrm>
          <a:prstGeom prst="rect">
            <a:avLst/>
          </a:prstGeom>
          <a:noFill/>
        </p:spPr>
        <p:txBody>
          <a:bodyPr wrap="square">
            <a:spAutoFit/>
          </a:bodyPr>
          <a:lstStyle/>
          <a:p>
            <a:pPr marL="12700" marR="0" lvl="0" indent="0" algn="ctr" defTabSz="914400" rtl="0" eaLnBrk="1" fontAlgn="auto" latinLnBrk="0" hangingPunct="1">
              <a:lnSpc>
                <a:spcPct val="100000"/>
              </a:lnSpc>
              <a:spcBef>
                <a:spcPts val="1260"/>
              </a:spcBef>
              <a:spcAft>
                <a:spcPts val="0"/>
              </a:spcAft>
              <a:buClrTx/>
              <a:buSzTx/>
              <a:buFontTx/>
              <a:buNone/>
              <a:tabLst/>
              <a:defRPr/>
            </a:pPr>
            <a:r>
              <a:rPr kumimoji="0" lang="en-GB" sz="1800" b="0" i="0" u="none" strike="noStrike" kern="1200" cap="none" spc="-20" normalizeH="0" baseline="0" noProof="0">
                <a:ln>
                  <a:noFill/>
                </a:ln>
                <a:solidFill>
                  <a:srgbClr val="D4F1F7"/>
                </a:solidFill>
                <a:effectLst/>
                <a:uLnTx/>
                <a:uFillTx/>
                <a:latin typeface="Segoe UI" panose="020B0502040204020203" pitchFamily="34" charset="0"/>
                <a:cs typeface="Segoe UI" panose="020B0502040204020203" pitchFamily="34" charset="0"/>
              </a:rPr>
              <a:t>Achieved</a:t>
            </a:r>
            <a:endParaRPr kumimoji="0" lang="en-GB" sz="1800" b="0" i="0" u="none" strike="noStrike" kern="1200" cap="none" spc="0" normalizeH="0" baseline="0" noProof="0">
              <a:ln>
                <a:noFill/>
              </a:ln>
              <a:solidFill>
                <a:srgbClr val="D4F1F7"/>
              </a:solidFill>
              <a:effectLst/>
              <a:highlight>
                <a:srgbClr val="FFFF00"/>
              </a:highlight>
              <a:uLnTx/>
              <a:uFillTx/>
              <a:latin typeface="Segoe UI" panose="020B0502040204020203" pitchFamily="34" charset="0"/>
              <a:cs typeface="Segoe UI" panose="020B0502040204020203" pitchFamily="34" charset="0"/>
            </a:endParaRPr>
          </a:p>
        </p:txBody>
      </p:sp>
      <p:grpSp>
        <p:nvGrpSpPr>
          <p:cNvPr id="5" name="Grupp 4">
            <a:extLst>
              <a:ext uri="{FF2B5EF4-FFF2-40B4-BE49-F238E27FC236}">
                <a16:creationId xmlns:a16="http://schemas.microsoft.com/office/drawing/2014/main" id="{08C46BBC-2B51-81BF-14F5-6A49E95F9128}"/>
              </a:ext>
            </a:extLst>
          </p:cNvPr>
          <p:cNvGrpSpPr/>
          <p:nvPr/>
        </p:nvGrpSpPr>
        <p:grpSpPr>
          <a:xfrm>
            <a:off x="2522301" y="4940688"/>
            <a:ext cx="828362" cy="828365"/>
            <a:chOff x="3039182" y="2192681"/>
            <a:chExt cx="1223010" cy="1223010"/>
          </a:xfrm>
        </p:grpSpPr>
        <p:grpSp>
          <p:nvGrpSpPr>
            <p:cNvPr id="6" name="Grupp 5">
              <a:extLst>
                <a:ext uri="{FF2B5EF4-FFF2-40B4-BE49-F238E27FC236}">
                  <a16:creationId xmlns:a16="http://schemas.microsoft.com/office/drawing/2014/main" id="{6C0E5683-DE00-1C30-1351-DA3D05C75A2A}"/>
                </a:ext>
              </a:extLst>
            </p:cNvPr>
            <p:cNvGrpSpPr/>
            <p:nvPr/>
          </p:nvGrpSpPr>
          <p:grpSpPr>
            <a:xfrm>
              <a:off x="3412165" y="2583290"/>
              <a:ext cx="514350" cy="449350"/>
              <a:chOff x="3669030" y="2328312"/>
              <a:chExt cx="1040130" cy="908685"/>
            </a:xfrm>
          </p:grpSpPr>
          <p:cxnSp>
            <p:nvCxnSpPr>
              <p:cNvPr id="8" name="Rak 7">
                <a:extLst>
                  <a:ext uri="{FF2B5EF4-FFF2-40B4-BE49-F238E27FC236}">
                    <a16:creationId xmlns:a16="http://schemas.microsoft.com/office/drawing/2014/main" id="{90EDF3E0-029A-3A89-E5CC-BD6CF4FC5C53}"/>
                  </a:ext>
                </a:extLst>
              </p:cNvPr>
              <p:cNvCxnSpPr/>
              <p:nvPr/>
            </p:nvCxnSpPr>
            <p:spPr>
              <a:xfrm flipV="1">
                <a:off x="3829050" y="2328312"/>
                <a:ext cx="880110" cy="908685"/>
              </a:xfrm>
              <a:prstGeom prst="line">
                <a:avLst/>
              </a:prstGeom>
              <a:ln w="69850" cap="rnd">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9" name="Rak 8">
                <a:extLst>
                  <a:ext uri="{FF2B5EF4-FFF2-40B4-BE49-F238E27FC236}">
                    <a16:creationId xmlns:a16="http://schemas.microsoft.com/office/drawing/2014/main" id="{56A7A9F6-6D21-C3E2-A57D-03300404083B}"/>
                  </a:ext>
                </a:extLst>
              </p:cNvPr>
              <p:cNvCxnSpPr>
                <a:cxnSpLocks/>
              </p:cNvCxnSpPr>
              <p:nvPr/>
            </p:nvCxnSpPr>
            <p:spPr>
              <a:xfrm flipH="1" flipV="1">
                <a:off x="3669030" y="2622368"/>
                <a:ext cx="160020" cy="599820"/>
              </a:xfrm>
              <a:prstGeom prst="line">
                <a:avLst/>
              </a:prstGeom>
              <a:ln w="69850" cap="rnd">
                <a:solidFill>
                  <a:srgbClr val="FFC000"/>
                </a:solidFill>
              </a:ln>
            </p:spPr>
            <p:style>
              <a:lnRef idx="2">
                <a:schemeClr val="accent1"/>
              </a:lnRef>
              <a:fillRef idx="0">
                <a:schemeClr val="accent1"/>
              </a:fillRef>
              <a:effectRef idx="1">
                <a:schemeClr val="accent1"/>
              </a:effectRef>
              <a:fontRef idx="minor">
                <a:schemeClr val="tx1"/>
              </a:fontRef>
            </p:style>
          </p:cxnSp>
        </p:grpSp>
        <p:sp>
          <p:nvSpPr>
            <p:cNvPr id="7" name="Ellips 6">
              <a:extLst>
                <a:ext uri="{FF2B5EF4-FFF2-40B4-BE49-F238E27FC236}">
                  <a16:creationId xmlns:a16="http://schemas.microsoft.com/office/drawing/2014/main" id="{CD8743B9-E4FC-A9B5-B7F6-0A548DCAB7EA}"/>
                </a:ext>
              </a:extLst>
            </p:cNvPr>
            <p:cNvSpPr/>
            <p:nvPr/>
          </p:nvSpPr>
          <p:spPr>
            <a:xfrm>
              <a:off x="3039182" y="2192681"/>
              <a:ext cx="1223010" cy="1223010"/>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grpSp>
      <p:sp>
        <p:nvSpPr>
          <p:cNvPr id="11" name="textruta 10">
            <a:extLst>
              <a:ext uri="{FF2B5EF4-FFF2-40B4-BE49-F238E27FC236}">
                <a16:creationId xmlns:a16="http://schemas.microsoft.com/office/drawing/2014/main" id="{735C8F33-5A5A-6B9F-DDB4-2BBF469B7579}"/>
              </a:ext>
            </a:extLst>
          </p:cNvPr>
          <p:cNvSpPr txBox="1"/>
          <p:nvPr/>
        </p:nvSpPr>
        <p:spPr>
          <a:xfrm>
            <a:off x="7212004" y="734517"/>
            <a:ext cx="4058607" cy="369332"/>
          </a:xfrm>
          <a:prstGeom prst="rect">
            <a:avLst/>
          </a:prstGeom>
          <a:noFill/>
        </p:spPr>
        <p:txBody>
          <a:bodyPr wrap="square" numCol="1">
            <a:spAutoFit/>
          </a:bodyPr>
          <a:lstStyle/>
          <a:p>
            <a:pPr marL="12700" marR="0" lvl="0" indent="0" algn="ctr" defTabSz="914400" rtl="0" eaLnBrk="1" fontAlgn="auto" latinLnBrk="0" hangingPunct="1">
              <a:lnSpc>
                <a:spcPct val="100000"/>
              </a:lnSpc>
              <a:spcBef>
                <a:spcPts val="1260"/>
              </a:spcBef>
              <a:spcAft>
                <a:spcPts val="0"/>
              </a:spcAft>
              <a:buClrTx/>
              <a:buSzTx/>
              <a:buFontTx/>
              <a:buNone/>
              <a:tabLst/>
              <a:defRPr/>
            </a:pPr>
            <a:r>
              <a:rPr kumimoji="0" lang="en-GB" sz="1800" b="0" i="0" u="none" strike="noStrike" kern="1200" cap="none" spc="-20" normalizeH="0" baseline="0" noProof="0" dirty="0">
                <a:ln>
                  <a:noFill/>
                </a:ln>
                <a:solidFill>
                  <a:srgbClr val="D4F1F7"/>
                </a:solidFill>
                <a:effectLst/>
                <a:uLnTx/>
                <a:uFillTx/>
                <a:latin typeface="Segoe UI" panose="020B0502040204020203" pitchFamily="34" charset="0"/>
                <a:cs typeface="Segoe UI" panose="020B0502040204020203" pitchFamily="34" charset="0"/>
                <a:sym typeface="Wingdings" panose="05000000000000000000" pitchFamily="2" charset="2"/>
              </a:rPr>
              <a:t>Achieve net zero offices in 2025</a:t>
            </a:r>
            <a:endParaRPr kumimoji="0" lang="en-GB" sz="1800" b="0" i="0" u="none" strike="noStrike" kern="1200" cap="none" spc="-20" normalizeH="0" baseline="0" noProof="0" dirty="0">
              <a:ln>
                <a:noFill/>
              </a:ln>
              <a:solidFill>
                <a:srgbClr val="D4F1F7"/>
              </a:solidFill>
              <a:effectLst/>
              <a:uLnTx/>
              <a:uFillTx/>
              <a:latin typeface="Segoe UI" panose="020B0502040204020203" pitchFamily="34" charset="0"/>
              <a:cs typeface="Segoe UI" panose="020B0502040204020203" pitchFamily="34" charset="0"/>
            </a:endParaRPr>
          </a:p>
        </p:txBody>
      </p:sp>
      <p:grpSp>
        <p:nvGrpSpPr>
          <p:cNvPr id="21" name="Grupp 20">
            <a:extLst>
              <a:ext uri="{FF2B5EF4-FFF2-40B4-BE49-F238E27FC236}">
                <a16:creationId xmlns:a16="http://schemas.microsoft.com/office/drawing/2014/main" id="{A9FAAD33-C5D8-DF0C-615B-05BA3D940193}"/>
              </a:ext>
            </a:extLst>
          </p:cNvPr>
          <p:cNvGrpSpPr/>
          <p:nvPr/>
        </p:nvGrpSpPr>
        <p:grpSpPr>
          <a:xfrm>
            <a:off x="11490694" y="4543505"/>
            <a:ext cx="462561" cy="1945254"/>
            <a:chOff x="11341621" y="4585494"/>
            <a:chExt cx="462561" cy="1945254"/>
          </a:xfrm>
        </p:grpSpPr>
        <p:grpSp>
          <p:nvGrpSpPr>
            <p:cNvPr id="64" name="Grupp 63">
              <a:extLst>
                <a:ext uri="{FF2B5EF4-FFF2-40B4-BE49-F238E27FC236}">
                  <a16:creationId xmlns:a16="http://schemas.microsoft.com/office/drawing/2014/main" id="{1160FC83-F2AF-A8AA-6C0F-DEBE1CFBCACC}"/>
                </a:ext>
              </a:extLst>
            </p:cNvPr>
            <p:cNvGrpSpPr/>
            <p:nvPr/>
          </p:nvGrpSpPr>
          <p:grpSpPr>
            <a:xfrm>
              <a:off x="11343286" y="4585494"/>
              <a:ext cx="459229" cy="1449265"/>
              <a:chOff x="11118039" y="5670426"/>
              <a:chExt cx="459229" cy="1449265"/>
            </a:xfrm>
          </p:grpSpPr>
          <p:pic>
            <p:nvPicPr>
              <p:cNvPr id="4" name="object 10">
                <a:extLst>
                  <a:ext uri="{FF2B5EF4-FFF2-40B4-BE49-F238E27FC236}">
                    <a16:creationId xmlns:a16="http://schemas.microsoft.com/office/drawing/2014/main" id="{A177956A-07AF-2954-543F-407C9E6A1CE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1118039" y="6166517"/>
                <a:ext cx="459229" cy="459229"/>
              </a:xfrm>
              <a:prstGeom prst="rect">
                <a:avLst/>
              </a:prstGeom>
            </p:spPr>
          </p:pic>
          <p:pic>
            <p:nvPicPr>
              <p:cNvPr id="10" name="object 11">
                <a:extLst>
                  <a:ext uri="{FF2B5EF4-FFF2-40B4-BE49-F238E27FC236}">
                    <a16:creationId xmlns:a16="http://schemas.microsoft.com/office/drawing/2014/main" id="{8CA4EE47-2764-2816-2C01-6F7DDC633FE0}"/>
                  </a:ext>
                </a:extLst>
              </p:cNvPr>
              <p:cNvPicPr/>
              <p:nvPr/>
            </p:nvPicPr>
            <p:blipFill>
              <a:blip r:embed="rId6" cstate="screen">
                <a:extLst>
                  <a:ext uri="{28A0092B-C50C-407E-A947-70E740481C1C}">
                    <a14:useLocalDpi xmlns:a14="http://schemas.microsoft.com/office/drawing/2010/main"/>
                  </a:ext>
                </a:extLst>
              </a:blip>
              <a:stretch>
                <a:fillRect/>
              </a:stretch>
            </p:blipFill>
            <p:spPr>
              <a:xfrm>
                <a:off x="11118039" y="6660462"/>
                <a:ext cx="459229" cy="459229"/>
              </a:xfrm>
              <a:prstGeom prst="rect">
                <a:avLst/>
              </a:prstGeom>
            </p:spPr>
          </p:pic>
          <p:pic>
            <p:nvPicPr>
              <p:cNvPr id="13" name="object 36">
                <a:extLst>
                  <a:ext uri="{FF2B5EF4-FFF2-40B4-BE49-F238E27FC236}">
                    <a16:creationId xmlns:a16="http://schemas.microsoft.com/office/drawing/2014/main" id="{492F1889-3716-D529-5AB4-00268D703BEB}"/>
                  </a:ext>
                </a:extLst>
              </p:cNvPr>
              <p:cNvPicPr/>
              <p:nvPr/>
            </p:nvPicPr>
            <p:blipFill>
              <a:blip r:embed="rId7" cstate="screen">
                <a:extLst>
                  <a:ext uri="{28A0092B-C50C-407E-A947-70E740481C1C}">
                    <a14:useLocalDpi xmlns:a14="http://schemas.microsoft.com/office/drawing/2010/main"/>
                  </a:ext>
                </a:extLst>
              </a:blip>
              <a:stretch>
                <a:fillRect/>
              </a:stretch>
            </p:blipFill>
            <p:spPr>
              <a:xfrm>
                <a:off x="11118039" y="5670426"/>
                <a:ext cx="459229" cy="459229"/>
              </a:xfrm>
              <a:prstGeom prst="rect">
                <a:avLst/>
              </a:prstGeom>
            </p:spPr>
          </p:pic>
        </p:grpSp>
        <p:pic>
          <p:nvPicPr>
            <p:cNvPr id="20" name="object 9">
              <a:extLst>
                <a:ext uri="{FF2B5EF4-FFF2-40B4-BE49-F238E27FC236}">
                  <a16:creationId xmlns:a16="http://schemas.microsoft.com/office/drawing/2014/main" id="{F69D9E3B-D3CF-7860-9B39-45954AD4DD1A}"/>
                </a:ext>
              </a:extLst>
            </p:cNvPr>
            <p:cNvPicPr/>
            <p:nvPr/>
          </p:nvPicPr>
          <p:blipFill>
            <a:blip r:embed="rId8" cstate="screen">
              <a:extLst>
                <a:ext uri="{28A0092B-C50C-407E-A947-70E740481C1C}">
                  <a14:useLocalDpi xmlns:a14="http://schemas.microsoft.com/office/drawing/2010/main"/>
                </a:ext>
              </a:extLst>
            </a:blip>
            <a:stretch>
              <a:fillRect/>
            </a:stretch>
          </p:blipFill>
          <p:spPr>
            <a:xfrm>
              <a:off x="11341621" y="6068187"/>
              <a:ext cx="462561" cy="462561"/>
            </a:xfrm>
            <a:prstGeom prst="rect">
              <a:avLst/>
            </a:prstGeom>
          </p:spPr>
        </p:pic>
      </p:grpSp>
      <p:sp>
        <p:nvSpPr>
          <p:cNvPr id="2" name="textruta 73">
            <a:extLst>
              <a:ext uri="{FF2B5EF4-FFF2-40B4-BE49-F238E27FC236}">
                <a16:creationId xmlns:a16="http://schemas.microsoft.com/office/drawing/2014/main" id="{CD48CCE9-C552-8256-6E0F-20C894CD883B}"/>
              </a:ext>
            </a:extLst>
          </p:cNvPr>
          <p:cNvSpPr txBox="1"/>
          <p:nvPr/>
        </p:nvSpPr>
        <p:spPr>
          <a:xfrm>
            <a:off x="2545151" y="6667637"/>
            <a:ext cx="5056284" cy="215444"/>
          </a:xfrm>
          <a:prstGeom prst="rect">
            <a:avLst/>
          </a:prstGeom>
          <a:noFill/>
        </p:spPr>
        <p:txBody>
          <a:bodyPr wrap="square">
            <a:spAutoFit/>
          </a:bodyPr>
          <a:lstStyle/>
          <a:p>
            <a:pPr marL="12700" marR="0" lvl="0" indent="0" algn="ctr" defTabSz="914400" rtl="0" eaLnBrk="1" fontAlgn="auto" latinLnBrk="0" hangingPunct="1">
              <a:lnSpc>
                <a:spcPct val="100000"/>
              </a:lnSpc>
              <a:spcBef>
                <a:spcPts val="1260"/>
              </a:spcBef>
              <a:spcAft>
                <a:spcPts val="0"/>
              </a:spcAft>
              <a:buClrTx/>
              <a:buSzTx/>
              <a:buFontTx/>
              <a:buNone/>
              <a:tabLst/>
              <a:defRPr/>
            </a:pPr>
            <a:r>
              <a:rPr kumimoji="0" lang="en-GB" sz="800" b="0" i="1" u="none" strike="noStrike" kern="1200" cap="none" spc="-20" normalizeH="0" baseline="0" noProof="0" dirty="0">
                <a:ln>
                  <a:noFill/>
                </a:ln>
                <a:solidFill>
                  <a:schemeClr val="accent2">
                    <a:lumMod val="50000"/>
                  </a:schemeClr>
                </a:solidFill>
                <a:effectLst/>
                <a:uLnTx/>
                <a:uFillTx/>
                <a:latin typeface="Segoe UI" panose="020B0502040204020203" pitchFamily="34" charset="0"/>
                <a:cs typeface="Segoe UI" panose="020B0502040204020203" pitchFamily="34" charset="0"/>
              </a:rPr>
              <a:t>* Using UK BEIS/DEFRA conversion factors</a:t>
            </a:r>
            <a:endParaRPr kumimoji="0" lang="en-GB" sz="900" b="0" i="1" u="none" strike="noStrike" kern="1200" cap="none" spc="-20" normalizeH="0" baseline="0" noProof="0" dirty="0">
              <a:ln>
                <a:noFill/>
              </a:ln>
              <a:solidFill>
                <a:schemeClr val="accent2">
                  <a:lumMod val="50000"/>
                </a:schemeClr>
              </a:solidFill>
              <a:effectLst/>
              <a:uLnTx/>
              <a:uFillTx/>
              <a:latin typeface="Segoe UI" panose="020B0502040204020203" pitchFamily="34" charset="0"/>
              <a:cs typeface="Segoe UI" panose="020B0502040204020203" pitchFamily="34" charset="0"/>
              <a:sym typeface="Wingdings" panose="05000000000000000000" pitchFamily="2" charset="2"/>
            </a:endParaRPr>
          </a:p>
        </p:txBody>
      </p:sp>
      <p:sp>
        <p:nvSpPr>
          <p:cNvPr id="77" name="Platshållare för bildnummer"/>
          <p:cNvSpPr>
            <a:spLocks noGrp="1"/>
          </p:cNvSpPr>
          <p:nvPr>
            <p:ph type="sldNum" sz="quarter" idx="12"/>
          </p:nvPr>
        </p:nvSpPr>
        <p:spPr>
          <a:xfrm>
            <a:off x="400000" y="6480000"/>
            <a:ext cx="914400" cy="300000"/>
          </a:xfrm>
          <a:prstGeom prst="rect">
            <a:avLst/>
          </a:prstGeom>
        </p:spPr>
        <p:txBody>
          <a:bodyPr/>
          <a:lstStyle/>
          <a:p>
            <a:pPr algn="l"/>
            <a:fld id="{FB3E6A23-F4A4-46ED-AD29-DF3A316DB833}" type="slidenum">
              <a:rPr lang="sv-SE" sz="1200" smtClean="0">
                <a:solidFill>
                  <a:srgbClr val="0E2841"/>
                </a:solidFill>
              </a:rPr>
              <a:pPr algn="l"/>
              <a:t>12</a:t>
            </a:fld>
            <a:endParaRPr lang="sv-SE"/>
          </a:p>
        </p:txBody>
      </p:sp>
    </p:spTree>
    <p:extLst>
      <p:ext uri="{BB962C8B-B14F-4D97-AF65-F5344CB8AC3E}">
        <p14:creationId xmlns:p14="http://schemas.microsoft.com/office/powerpoint/2010/main" val="806449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D0B96-F491-2BE6-AC05-74617EE30134}"/>
            </a:ext>
          </a:extLst>
        </p:cNvPr>
        <p:cNvGrpSpPr/>
        <p:nvPr/>
      </p:nvGrpSpPr>
      <p:grpSpPr>
        <a:xfrm>
          <a:off x="0" y="0"/>
          <a:ext cx="0" cy="0"/>
          <a:chOff x="0" y="0"/>
          <a:chExt cx="0" cy="0"/>
        </a:xfrm>
      </p:grpSpPr>
      <p:pic>
        <p:nvPicPr>
          <p:cNvPr id="17412" name="Picture 4" descr="A dark room with a blue light coming from the ceiling">
            <a:extLst>
              <a:ext uri="{FF2B5EF4-FFF2-40B4-BE49-F238E27FC236}">
                <a16:creationId xmlns:a16="http://schemas.microsoft.com/office/drawing/2014/main" id="{A5E7015D-190D-FACA-A3E5-35E2FDDC269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7413" name="Scrim"/>
          <p:cNvSpPr/>
          <p:nvPr/>
        </p:nvSpPr>
        <p:spPr>
          <a:xfrm>
            <a:off x="0" y="0"/>
            <a:ext cx="12192000" cy="6858000"/>
          </a:xfrm>
          <a:prstGeom prst="rect">
            <a:avLst/>
          </a:prstGeom>
          <a:gradFill flip="none" rotWithShape="1">
            <a:gsLst>
              <a:gs pos="0">
                <a:srgbClr val="0E2841">
                  <a:alpha val="72000"/>
                </a:srgbClr>
              </a:gs>
              <a:gs pos="40000">
                <a:srgbClr val="0E2841">
                  <a:alpha val="40000"/>
                </a:srgbClr>
              </a:gs>
              <a:gs pos="100000">
                <a:srgbClr val="0E2841">
                  <a:alpha val="52000"/>
                </a:srgbClr>
              </a:gs>
            </a:gsLst>
            <a:lin ang="5400000" scaled="0"/>
          </a:gradFill>
          <a:ln>
            <a:noFill/>
          </a:ln>
        </p:spPr>
        <p:txBody>
          <a:bodyPr/>
          <a:lstStyle/>
          <a:p>
            <a:endParaRPr lang="en-US"/>
          </a:p>
        </p:txBody>
      </p:sp>
      <p:sp>
        <p:nvSpPr>
          <p:cNvPr id="9210" name="Pil 9210"/>
          <p:cNvSpPr/>
          <p:nvPr/>
        </p:nvSpPr>
        <p:spPr>
          <a:xfrm>
            <a:off x="6096000" y="3413481"/>
            <a:ext cx="4645712" cy="786575"/>
          </a:xfrm>
          <a:prstGeom prst="homePlate">
            <a:avLst>
              <a:gd name="adj" fmla="val 42000"/>
            </a:avLst>
          </a:prstGeom>
          <a:noFill/>
          <a:ln w="12700" cap="rnd">
            <a:solidFill>
              <a:srgbClr val="83C8C8"/>
            </a:solidFill>
            <a:round/>
          </a:ln>
        </p:spPr>
        <p:txBody>
          <a:bodyPr/>
          <a:lstStyle/>
          <a:p>
            <a:endParaRPr lang="sv-SE"/>
          </a:p>
        </p:txBody>
      </p:sp>
      <p:sp>
        <p:nvSpPr>
          <p:cNvPr id="9220" name="Pil 9220"/>
          <p:cNvSpPr/>
          <p:nvPr/>
        </p:nvSpPr>
        <p:spPr>
          <a:xfrm>
            <a:off x="6096000" y="4491627"/>
            <a:ext cx="4645712" cy="786575"/>
          </a:xfrm>
          <a:prstGeom prst="homePlate">
            <a:avLst>
              <a:gd name="adj" fmla="val 42000"/>
            </a:avLst>
          </a:prstGeom>
          <a:noFill/>
          <a:ln w="12700" cap="rnd">
            <a:solidFill>
              <a:srgbClr val="83C8C8"/>
            </a:solidFill>
            <a:round/>
          </a:ln>
        </p:spPr>
        <p:txBody>
          <a:bodyPr/>
          <a:lstStyle/>
          <a:p>
            <a:endParaRPr lang="sv-SE"/>
          </a:p>
        </p:txBody>
      </p:sp>
      <p:sp>
        <p:nvSpPr>
          <p:cNvPr id="16" name="textruta 15">
            <a:extLst>
              <a:ext uri="{FF2B5EF4-FFF2-40B4-BE49-F238E27FC236}">
                <a16:creationId xmlns:a16="http://schemas.microsoft.com/office/drawing/2014/main" id="{5E079CA1-9313-D9C7-31C1-4107B661F554}"/>
              </a:ext>
            </a:extLst>
          </p:cNvPr>
          <p:cNvSpPr txBox="1"/>
          <p:nvPr/>
        </p:nvSpPr>
        <p:spPr>
          <a:xfrm>
            <a:off x="226698" y="511474"/>
            <a:ext cx="11762102"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Road Ahead: </a:t>
            </a:r>
            <a:r>
              <a:rPr kumimoji="0" lang="sv-SE" sz="32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Minimize</a:t>
            </a:r>
            <a:r>
              <a:rPr kumimoji="0" lang="sv-SE" sz="32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32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climate</a:t>
            </a:r>
            <a:br>
              <a:rPr kumimoji="0" lang="sv-SE" sz="32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br>
            <a:r>
              <a:rPr kumimoji="0" lang="sv-SE" sz="32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impact</a:t>
            </a:r>
            <a:r>
              <a:rPr kumimoji="0" lang="sv-SE" sz="32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and </a:t>
            </a:r>
            <a:r>
              <a:rPr kumimoji="0" lang="sv-SE" sz="32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other</a:t>
            </a:r>
            <a:r>
              <a:rPr kumimoji="0" lang="sv-SE" sz="32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32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enviromental</a:t>
            </a:r>
            <a:r>
              <a:rPr kumimoji="0" lang="sv-SE" sz="32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32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targets</a:t>
            </a:r>
            <a:endParaRPr kumimoji="0" lang="sv-SE" sz="32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endParaRPr kumimoji="0" lang="sv-SE" sz="32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p:txBody>
      </p:sp>
      <p:sp>
        <p:nvSpPr>
          <p:cNvPr id="9" name="object 7">
            <a:extLst>
              <a:ext uri="{FF2B5EF4-FFF2-40B4-BE49-F238E27FC236}">
                <a16:creationId xmlns:a16="http://schemas.microsoft.com/office/drawing/2014/main" id="{C1D8D6D3-C17E-C89E-D741-BAE95FEF1D59}"/>
              </a:ext>
            </a:extLst>
          </p:cNvPr>
          <p:cNvSpPr txBox="1"/>
          <p:nvPr/>
        </p:nvSpPr>
        <p:spPr>
          <a:xfrm>
            <a:off x="363385" y="5219090"/>
            <a:ext cx="5653694" cy="1767150"/>
          </a:xfrm>
          <a:prstGeom prst="rect">
            <a:avLst/>
          </a:prstGeom>
        </p:spPr>
        <p:txBody>
          <a:bodyPr vert="horz" wrap="square" lIns="0" tIns="12700" rIns="0" bIns="0" rtlCol="0">
            <a:spAutoFit/>
          </a:bodyPr>
          <a:lstStyle/>
          <a:p>
            <a:pPr marL="12700" marR="0" lvl="0" indent="0" algn="l" defTabSz="914400" rtl="0" eaLnBrk="1" fontAlgn="auto" latinLnBrk="0" hangingPunct="1">
              <a:lnSpc>
                <a:spcPts val="2020"/>
              </a:lnSpc>
              <a:spcBef>
                <a:spcPts val="0"/>
              </a:spcBef>
              <a:spcAft>
                <a:spcPts val="0"/>
              </a:spcAft>
              <a:buClrTx/>
              <a:buSzTx/>
              <a:buFontTx/>
              <a:buNone/>
              <a:tabLst/>
              <a:defRPr/>
            </a:pPr>
            <a:r>
              <a:rPr lang="sv-SE" spc="-10" dirty="0" err="1">
                <a:solidFill>
                  <a:srgbClr val="EAEAEA"/>
                </a:solidFill>
                <a:latin typeface="Segoe UI" panose="020B0502040204020203" pitchFamily="34" charset="0"/>
                <a:cs typeface="Segoe UI" panose="020B0502040204020203" pitchFamily="34" charset="0"/>
              </a:rPr>
              <a:t>Pushing</a:t>
            </a:r>
            <a:r>
              <a:rPr lang="sv-SE" spc="-10" dirty="0">
                <a:solidFill>
                  <a:srgbClr val="EAEAEA"/>
                </a:solidFill>
                <a:latin typeface="Segoe UI" panose="020B0502040204020203" pitchFamily="34" charset="0"/>
                <a:cs typeface="Segoe UI" panose="020B0502040204020203" pitchFamily="34" charset="0"/>
              </a:rPr>
              <a:t> </a:t>
            </a:r>
            <a:r>
              <a:rPr lang="sv-SE" spc="-10" dirty="0" err="1">
                <a:solidFill>
                  <a:srgbClr val="EAEAEA"/>
                </a:solidFill>
                <a:latin typeface="Segoe UI" panose="020B0502040204020203" pitchFamily="34" charset="0"/>
                <a:cs typeface="Segoe UI" panose="020B0502040204020203" pitchFamily="34" charset="0"/>
              </a:rPr>
              <a:t>ahead</a:t>
            </a:r>
            <a:r>
              <a:rPr lang="sv-SE" spc="-10" dirty="0">
                <a:solidFill>
                  <a:srgbClr val="EAEAEA"/>
                </a:solidFill>
                <a:latin typeface="Segoe UI" panose="020B0502040204020203" pitchFamily="34" charset="0"/>
                <a:cs typeface="Segoe UI" panose="020B0502040204020203" pitchFamily="34" charset="0"/>
              </a:rPr>
              <a:t> </a:t>
            </a:r>
            <a:r>
              <a:rPr lang="sv-SE" spc="-10" dirty="0" err="1">
                <a:solidFill>
                  <a:srgbClr val="EAEAEA"/>
                </a:solidFill>
                <a:latin typeface="Segoe UI" panose="020B0502040204020203" pitchFamily="34" charset="0"/>
                <a:cs typeface="Segoe UI" panose="020B0502040204020203" pitchFamily="34" charset="0"/>
              </a:rPr>
              <a:t>into</a:t>
            </a:r>
            <a:r>
              <a:rPr lang="sv-SE" spc="-10" dirty="0">
                <a:solidFill>
                  <a:srgbClr val="EAEAEA"/>
                </a:solidFill>
                <a:latin typeface="Segoe UI" panose="020B0502040204020203" pitchFamily="34" charset="0"/>
                <a:cs typeface="Segoe UI" panose="020B0502040204020203" pitchFamily="34" charset="0"/>
              </a:rPr>
              <a:t> 2026 and </a:t>
            </a:r>
            <a:r>
              <a:rPr lang="sv-SE" spc="-10" dirty="0" err="1">
                <a:solidFill>
                  <a:srgbClr val="EAEAEA"/>
                </a:solidFill>
                <a:latin typeface="Segoe UI" panose="020B0502040204020203" pitchFamily="34" charset="0"/>
                <a:cs typeface="Segoe UI" panose="020B0502040204020203" pitchFamily="34" charset="0"/>
              </a:rPr>
              <a:t>onwards</a:t>
            </a:r>
            <a:endParaRPr kumimoji="0" sz="18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a:p>
            <a:pPr marL="12700" marR="5080" lvl="0" indent="0" algn="l" defTabSz="914400" rtl="0" eaLnBrk="1" fontAlgn="auto" latinLnBrk="0" hangingPunct="1">
              <a:lnSpc>
                <a:spcPts val="1400"/>
              </a:lnSpc>
              <a:spcBef>
                <a:spcPts val="990"/>
              </a:spcBef>
              <a:spcAft>
                <a:spcPts val="0"/>
              </a:spcAft>
              <a:buClrTx/>
              <a:buSzTx/>
              <a:buFontTx/>
              <a:buNone/>
              <a:tabLst/>
              <a:defRPr/>
            </a:pP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Achieving</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th</a:t>
            </a:r>
            <a:r>
              <a:rPr lang="sv-SE" sz="1000" spc="-10" dirty="0">
                <a:solidFill>
                  <a:srgbClr val="EAEAEA"/>
                </a:solidFill>
                <a:latin typeface="Segoe UI" panose="020B0502040204020203" pitchFamily="34" charset="0"/>
                <a:cs typeface="Segoe UI" panose="020B0502040204020203" pitchFamily="34" charset="0"/>
              </a:rPr>
              <a:t>e </a:t>
            </a:r>
            <a:r>
              <a:rPr lang="sv-SE" sz="1000" spc="-10" dirty="0" err="1">
                <a:solidFill>
                  <a:srgbClr val="EAEAEA"/>
                </a:solidFill>
                <a:latin typeface="Segoe UI" panose="020B0502040204020203" pitchFamily="34" charset="0"/>
                <a:cs typeface="Segoe UI" panose="020B0502040204020203" pitchFamily="34" charset="0"/>
              </a:rPr>
              <a:t>net</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zero</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offices</a:t>
            </a:r>
            <a:r>
              <a:rPr lang="sv-SE" sz="1000" spc="-10" dirty="0">
                <a:solidFill>
                  <a:srgbClr val="EAEAEA"/>
                </a:solidFill>
                <a:latin typeface="Segoe UI" panose="020B0502040204020203" pitchFamily="34" charset="0"/>
                <a:cs typeface="Segoe UI" panose="020B0502040204020203" pitchFamily="34" charset="0"/>
              </a:rPr>
              <a:t> in 2025 </a:t>
            </a:r>
            <a:r>
              <a:rPr lang="sv-SE" sz="1000" spc="-10" dirty="0" err="1">
                <a:solidFill>
                  <a:srgbClr val="EAEAEA"/>
                </a:solidFill>
                <a:latin typeface="Segoe UI" panose="020B0502040204020203" pitchFamily="34" charset="0"/>
                <a:cs typeface="Segoe UI" panose="020B0502040204020203" pitchFamily="34" charset="0"/>
              </a:rPr>
              <a:t>we</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will</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now</a:t>
            </a:r>
            <a:r>
              <a:rPr lang="sv-SE" sz="1000" spc="-10" dirty="0">
                <a:solidFill>
                  <a:srgbClr val="EAEAEA"/>
                </a:solidFill>
                <a:latin typeface="Segoe UI" panose="020B0502040204020203" pitchFamily="34" charset="0"/>
                <a:cs typeface="Segoe UI" panose="020B0502040204020203" pitchFamily="34" charset="0"/>
              </a:rPr>
              <a:t> focus </a:t>
            </a:r>
            <a:r>
              <a:rPr lang="sv-SE" sz="1000" spc="-10" dirty="0" err="1">
                <a:solidFill>
                  <a:srgbClr val="EAEAEA"/>
                </a:solidFill>
                <a:latin typeface="Segoe UI" panose="020B0502040204020203" pitchFamily="34" charset="0"/>
                <a:cs typeface="Segoe UI" panose="020B0502040204020203" pitchFamily="34" charset="0"/>
              </a:rPr>
              <a:t>our</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efforts</a:t>
            </a:r>
            <a:r>
              <a:rPr lang="sv-SE" sz="1000" spc="-10" dirty="0">
                <a:solidFill>
                  <a:srgbClr val="EAEAEA"/>
                </a:solidFill>
                <a:latin typeface="Segoe UI" panose="020B0502040204020203" pitchFamily="34" charset="0"/>
                <a:cs typeface="Segoe UI" panose="020B0502040204020203" pitchFamily="34" charset="0"/>
              </a:rPr>
              <a:t> on </a:t>
            </a:r>
            <a:r>
              <a:rPr lang="sv-SE" sz="1000" spc="-10" dirty="0" err="1">
                <a:solidFill>
                  <a:srgbClr val="EAEAEA"/>
                </a:solidFill>
                <a:latin typeface="Segoe UI" panose="020B0502040204020203" pitchFamily="34" charset="0"/>
                <a:cs typeface="Segoe UI" panose="020B0502040204020203" pitchFamily="34" charset="0"/>
              </a:rPr>
              <a:t>achieving</a:t>
            </a:r>
            <a:r>
              <a:rPr lang="sv-SE" sz="1000" spc="-10" dirty="0">
                <a:solidFill>
                  <a:srgbClr val="EAEAEA"/>
                </a:solidFill>
                <a:latin typeface="Segoe UI" panose="020B0502040204020203" pitchFamily="34" charset="0"/>
                <a:cs typeface="Segoe UI" panose="020B0502040204020203" pitchFamily="34" charset="0"/>
              </a:rPr>
              <a:t> the </a:t>
            </a:r>
            <a:r>
              <a:rPr lang="sv-SE" sz="1000" spc="-10" dirty="0" err="1">
                <a:solidFill>
                  <a:srgbClr val="EAEAEA"/>
                </a:solidFill>
                <a:latin typeface="Segoe UI" panose="020B0502040204020203" pitchFamily="34" charset="0"/>
                <a:cs typeface="Segoe UI" panose="020B0502040204020203" pitchFamily="34" charset="0"/>
              </a:rPr>
              <a:t>net</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zero</a:t>
            </a:r>
            <a:r>
              <a:rPr lang="sv-SE" sz="1000" spc="-10" dirty="0">
                <a:solidFill>
                  <a:srgbClr val="EAEAEA"/>
                </a:solidFill>
                <a:latin typeface="Segoe UI" panose="020B0502040204020203" pitchFamily="34" charset="0"/>
                <a:cs typeface="Segoe UI" panose="020B0502040204020203" pitchFamily="34" charset="0"/>
              </a:rPr>
              <a:t> terminal operations by </a:t>
            </a:r>
            <a:r>
              <a:rPr lang="sv-SE" sz="1000" spc="-10" dirty="0" err="1">
                <a:solidFill>
                  <a:srgbClr val="EAEAEA"/>
                </a:solidFill>
                <a:latin typeface="Segoe UI" panose="020B0502040204020203" pitchFamily="34" charset="0"/>
                <a:cs typeface="Segoe UI" panose="020B0502040204020203" pitchFamily="34" charset="0"/>
              </a:rPr>
              <a:t>continuing</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our</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efforts</a:t>
            </a:r>
            <a:r>
              <a:rPr lang="sv-SE" sz="1000" spc="-10" dirty="0">
                <a:solidFill>
                  <a:srgbClr val="EAEAEA"/>
                </a:solidFill>
                <a:latin typeface="Segoe UI" panose="020B0502040204020203" pitchFamily="34" charset="0"/>
                <a:cs typeface="Segoe UI" panose="020B0502040204020203" pitchFamily="34" charset="0"/>
              </a:rPr>
              <a:t> to </a:t>
            </a:r>
            <a:r>
              <a:rPr lang="sv-SE" sz="1000" spc="-10" dirty="0" err="1">
                <a:solidFill>
                  <a:srgbClr val="EAEAEA"/>
                </a:solidFill>
                <a:latin typeface="Segoe UI" panose="020B0502040204020203" pitchFamily="34" charset="0"/>
                <a:cs typeface="Segoe UI" panose="020B0502040204020203" pitchFamily="34" charset="0"/>
              </a:rPr>
              <a:t>introduce</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electric</a:t>
            </a:r>
            <a:r>
              <a:rPr lang="sv-SE" sz="1000" spc="-10" dirty="0">
                <a:solidFill>
                  <a:srgbClr val="EAEAEA"/>
                </a:solidFill>
                <a:latin typeface="Segoe UI" panose="020B0502040204020203" pitchFamily="34" charset="0"/>
                <a:cs typeface="Segoe UI" panose="020B0502040204020203" pitchFamily="34" charset="0"/>
              </a:rPr>
              <a:t> </a:t>
            </a:r>
            <a:r>
              <a:rPr lang="sv-SE" sz="1000" spc="-10" dirty="0" err="1">
                <a:solidFill>
                  <a:srgbClr val="EAEAEA"/>
                </a:solidFill>
                <a:latin typeface="Segoe UI" panose="020B0502040204020203" pitchFamily="34" charset="0"/>
                <a:cs typeface="Segoe UI" panose="020B0502040204020203" pitchFamily="34" charset="0"/>
              </a:rPr>
              <a:t>fork</a:t>
            </a:r>
            <a:r>
              <a:rPr lang="sv-SE" sz="1000" spc="-10" dirty="0">
                <a:solidFill>
                  <a:srgbClr val="EAEAEA"/>
                </a:solidFill>
                <a:latin typeface="Segoe UI" panose="020B0502040204020203" pitchFamily="34" charset="0"/>
                <a:cs typeface="Segoe UI" panose="020B0502040204020203" pitchFamily="34" charset="0"/>
              </a:rPr>
              <a:t> trucks etc. </a:t>
            </a:r>
          </a:p>
          <a:p>
            <a:pPr marL="12700" marR="5080" lvl="0" indent="0" algn="l" defTabSz="914400" rtl="0" eaLnBrk="1" fontAlgn="auto" latinLnBrk="0" hangingPunct="1">
              <a:lnSpc>
                <a:spcPts val="1400"/>
              </a:lnSpc>
              <a:spcBef>
                <a:spcPts val="990"/>
              </a:spcBef>
              <a:spcAft>
                <a:spcPts val="0"/>
              </a:spcAft>
              <a:buClrTx/>
              <a:buSzTx/>
              <a:buFontTx/>
              <a:buNone/>
              <a:tabLst/>
              <a:defRPr/>
            </a:pP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Meanwhile</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we</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are</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continuously</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exploring</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our</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options to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introduce</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carbon</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free</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technology</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in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our</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wider</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logistics</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000" b="0" i="0" u="none" strike="noStrike" kern="1200" cap="none" spc="-1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offering</a:t>
            </a:r>
            <a:r>
              <a:rPr kumimoji="0" lang="sv-SE" sz="10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rPr>
              <a:t>.</a:t>
            </a:r>
          </a:p>
          <a:p>
            <a:pPr marL="12700" marR="5080" lvl="0" indent="0" algn="l" defTabSz="914400" rtl="0" eaLnBrk="1" fontAlgn="auto" latinLnBrk="0" hangingPunct="1">
              <a:lnSpc>
                <a:spcPct val="100000"/>
              </a:lnSpc>
              <a:spcBef>
                <a:spcPts val="990"/>
              </a:spcBef>
              <a:spcAft>
                <a:spcPts val="0"/>
              </a:spcAft>
              <a:buClrTx/>
              <a:buSzTx/>
              <a:buFontTx/>
              <a:buNone/>
              <a:tabLst/>
              <a:defRPr/>
            </a:pPr>
            <a:endParaRPr kumimoji="0" lang="sv-SE" sz="1200" b="0" i="0" u="none" strike="noStrike" kern="1200" cap="none" spc="-1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165"/>
              </a:spcBef>
              <a:spcAft>
                <a:spcPts val="0"/>
              </a:spcAft>
              <a:buClrTx/>
              <a:buSzTx/>
              <a:buFontTx/>
              <a:buNone/>
              <a:tabLst/>
              <a:defRPr/>
            </a:pPr>
            <a:endParaRPr kumimoji="0" lang="en-GB" sz="1200" b="0"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p:txBody>
      </p:sp>
      <p:sp>
        <p:nvSpPr>
          <p:cNvPr id="30" name="textruta 29">
            <a:extLst>
              <a:ext uri="{FF2B5EF4-FFF2-40B4-BE49-F238E27FC236}">
                <a16:creationId xmlns:a16="http://schemas.microsoft.com/office/drawing/2014/main" id="{4CEABC1D-BCF9-42A1-2D7F-72D189416EFF}"/>
              </a:ext>
            </a:extLst>
          </p:cNvPr>
          <p:cNvSpPr txBox="1"/>
          <p:nvPr/>
        </p:nvSpPr>
        <p:spPr>
          <a:xfrm>
            <a:off x="6755516" y="3545158"/>
            <a:ext cx="314728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Fleet</a:t>
            </a:r>
            <a:r>
              <a:rPr kumimoji="0" lang="sv-SE"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14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renewal</a:t>
            </a:r>
            <a:r>
              <a:rPr kumimoji="0" lang="sv-SE"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for </a:t>
            </a:r>
            <a:r>
              <a:rPr kumimoji="0" lang="sv-SE" sz="14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carbon</a:t>
            </a:r>
            <a:r>
              <a:rPr kumimoji="0" lang="sv-SE"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14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free</a:t>
            </a:r>
            <a:r>
              <a:rPr kumimoji="0" lang="sv-SE"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Short Sea transports</a:t>
            </a:r>
            <a:endParaRPr kumimoji="0" lang="en-GB"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endParaRPr>
          </a:p>
        </p:txBody>
      </p:sp>
      <p:sp>
        <p:nvSpPr>
          <p:cNvPr id="38" name="textruta 37">
            <a:extLst>
              <a:ext uri="{FF2B5EF4-FFF2-40B4-BE49-F238E27FC236}">
                <a16:creationId xmlns:a16="http://schemas.microsoft.com/office/drawing/2014/main" id="{80757ED1-6FF7-BA0D-56BA-322F0116E923}"/>
              </a:ext>
            </a:extLst>
          </p:cNvPr>
          <p:cNvSpPr txBox="1"/>
          <p:nvPr/>
        </p:nvSpPr>
        <p:spPr>
          <a:xfrm>
            <a:off x="6741338" y="4623304"/>
            <a:ext cx="365240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Transition to </a:t>
            </a:r>
            <a:r>
              <a:rPr kumimoji="0" lang="sv-SE" sz="14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carbon</a:t>
            </a:r>
            <a:r>
              <a:rPr kumimoji="0" lang="sv-SE"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14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free</a:t>
            </a:r>
            <a:r>
              <a:rPr kumimoji="0" lang="sv-SE"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14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technologies</a:t>
            </a:r>
            <a:r>
              <a:rPr kumimoji="0" lang="sv-SE"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in 3rd party transport solutions</a:t>
            </a:r>
            <a:endParaRPr kumimoji="0" lang="en-GB" sz="14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endParaRPr>
          </a:p>
        </p:txBody>
      </p:sp>
      <p:sp>
        <p:nvSpPr>
          <p:cNvPr id="9230" name="Pil 9230"/>
          <p:cNvSpPr/>
          <p:nvPr/>
        </p:nvSpPr>
        <p:spPr>
          <a:xfrm>
            <a:off x="-1" y="3429000"/>
            <a:ext cx="5304921" cy="786576"/>
          </a:xfrm>
          <a:prstGeom prst="homePlate">
            <a:avLst>
              <a:gd name="adj" fmla="val 42000"/>
            </a:avLst>
          </a:prstGeom>
          <a:solidFill>
            <a:srgbClr val="84CACA"/>
          </a:solidFill>
          <a:ln>
            <a:noFill/>
          </a:ln>
        </p:spPr>
        <p:txBody>
          <a:bodyPr/>
          <a:lstStyle/>
          <a:p>
            <a:endParaRPr lang="sv-SE"/>
          </a:p>
        </p:txBody>
      </p:sp>
      <p:sp>
        <p:nvSpPr>
          <p:cNvPr id="23" name="textruta 22">
            <a:extLst>
              <a:ext uri="{FF2B5EF4-FFF2-40B4-BE49-F238E27FC236}">
                <a16:creationId xmlns:a16="http://schemas.microsoft.com/office/drawing/2014/main" id="{C3CCCD94-2233-875D-B899-5BD797C08BBF}"/>
              </a:ext>
            </a:extLst>
          </p:cNvPr>
          <p:cNvSpPr txBox="1"/>
          <p:nvPr/>
        </p:nvSpPr>
        <p:spPr>
          <a:xfrm>
            <a:off x="1717260" y="3668400"/>
            <a:ext cx="341756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Net </a:t>
            </a:r>
            <a:r>
              <a:rPr kumimoji="0" lang="sv-SE" sz="14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Zero</a:t>
            </a:r>
            <a:r>
              <a:rPr kumimoji="0" lang="sv-SE" sz="14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Terminal operations by 2030</a:t>
            </a:r>
            <a:endParaRPr kumimoji="0" lang="en-GB" sz="14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p:txBody>
      </p:sp>
      <p:sp>
        <p:nvSpPr>
          <p:cNvPr id="27" name="textruta 26">
            <a:extLst>
              <a:ext uri="{FF2B5EF4-FFF2-40B4-BE49-F238E27FC236}">
                <a16:creationId xmlns:a16="http://schemas.microsoft.com/office/drawing/2014/main" id="{10965AF6-6B13-00C4-A265-5E7FA8D47520}"/>
              </a:ext>
            </a:extLst>
          </p:cNvPr>
          <p:cNvSpPr txBox="1"/>
          <p:nvPr/>
        </p:nvSpPr>
        <p:spPr>
          <a:xfrm>
            <a:off x="5452533" y="-164253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A2B40"/>
              </a:solidFill>
              <a:effectLst/>
              <a:uLnTx/>
              <a:uFillTx/>
              <a:latin typeface="Segoe UI" panose="020B0502040204020203" pitchFamily="34" charset="0"/>
              <a:cs typeface="Segoe UI" panose="020B0502040204020203" pitchFamily="34" charset="0"/>
            </a:endParaRPr>
          </a:p>
        </p:txBody>
      </p:sp>
      <p:sp>
        <p:nvSpPr>
          <p:cNvPr id="28" name="textruta 27">
            <a:extLst>
              <a:ext uri="{FF2B5EF4-FFF2-40B4-BE49-F238E27FC236}">
                <a16:creationId xmlns:a16="http://schemas.microsoft.com/office/drawing/2014/main" id="{AD92903B-7AF4-2A77-96B2-36846D3F9DFE}"/>
              </a:ext>
            </a:extLst>
          </p:cNvPr>
          <p:cNvSpPr txBox="1"/>
          <p:nvPr/>
        </p:nvSpPr>
        <p:spPr>
          <a:xfrm>
            <a:off x="7027333" y="-16764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A2B40"/>
              </a:solidFill>
              <a:effectLst/>
              <a:uLnTx/>
              <a:uFillTx/>
              <a:latin typeface="Segoe UI" panose="020B0502040204020203" pitchFamily="34" charset="0"/>
              <a:cs typeface="Segoe UI" panose="020B0502040204020203" pitchFamily="34" charset="0"/>
            </a:endParaRPr>
          </a:p>
        </p:txBody>
      </p:sp>
      <p:sp>
        <p:nvSpPr>
          <p:cNvPr id="17414" name="Platshållare för bildnummer"/>
          <p:cNvSpPr>
            <a:spLocks noGrp="1"/>
          </p:cNvSpPr>
          <p:nvPr>
            <p:ph type="sldNum" sz="quarter" idx="12"/>
          </p:nvPr>
        </p:nvSpPr>
        <p:spPr>
          <a:xfrm>
            <a:off x="10972800" y="6480000"/>
            <a:ext cx="914400" cy="300000"/>
          </a:xfrm>
          <a:prstGeom prst="rect">
            <a:avLst/>
          </a:prstGeom>
        </p:spPr>
        <p:txBody>
          <a:bodyPr/>
          <a:lstStyle/>
          <a:p>
            <a:pPr algn="r"/>
            <a:fld id="{7CE96336-D511-4027-B0D3-D2CE9F23E937}" type="slidenum">
              <a:rPr lang="sv-SE" sz="1200" smtClean="0">
                <a:solidFill>
                  <a:srgbClr val="FFFFFF"/>
                </a:solidFill>
              </a:rPr>
              <a:pPr algn="r"/>
              <a:t>13</a:t>
            </a:fld>
            <a:endParaRPr lang="sv-SE"/>
          </a:p>
        </p:txBody>
      </p:sp>
      <p:sp>
        <p:nvSpPr>
          <p:cNvPr id="3" name="Pil 9011">
            <a:extLst>
              <a:ext uri="{FF2B5EF4-FFF2-40B4-BE49-F238E27FC236}">
                <a16:creationId xmlns:a16="http://schemas.microsoft.com/office/drawing/2014/main" id="{2F2D1C3B-5157-FF6D-A4E3-20914ADE5146}"/>
              </a:ext>
            </a:extLst>
          </p:cNvPr>
          <p:cNvSpPr/>
          <p:nvPr/>
        </p:nvSpPr>
        <p:spPr>
          <a:xfrm>
            <a:off x="4974777" y="3429000"/>
            <a:ext cx="768679" cy="778366"/>
          </a:xfrm>
          <a:prstGeom prst="chevron">
            <a:avLst>
              <a:gd name="adj" fmla="val 42000"/>
            </a:avLst>
          </a:prstGeom>
          <a:solidFill>
            <a:schemeClr val="accent3">
              <a:lumMod val="60000"/>
              <a:lumOff val="40000"/>
              <a:alpha val="55000"/>
            </a:schemeClr>
          </a:solidFill>
          <a:ln>
            <a:noFill/>
          </a:ln>
        </p:spPr>
        <p:txBody>
          <a:bodyPr/>
          <a:lstStyle/>
          <a:p>
            <a:endParaRPr lang="sv-SE"/>
          </a:p>
        </p:txBody>
      </p:sp>
    </p:spTree>
    <p:extLst>
      <p:ext uri="{BB962C8B-B14F-4D97-AF65-F5344CB8AC3E}">
        <p14:creationId xmlns:p14="http://schemas.microsoft.com/office/powerpoint/2010/main" val="2192236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13899-2DF8-3843-AC51-9C70D978E0A9}"/>
            </a:ext>
          </a:extLst>
        </p:cNvPr>
        <p:cNvGrpSpPr/>
        <p:nvPr/>
      </p:nvGrpSpPr>
      <p:grpSpPr>
        <a:xfrm>
          <a:off x="0" y="0"/>
          <a:ext cx="0" cy="0"/>
          <a:chOff x="0" y="0"/>
          <a:chExt cx="0" cy="0"/>
        </a:xfrm>
      </p:grpSpPr>
      <p:pic>
        <p:nvPicPr>
          <p:cNvPr id="3" name="Picture 10" descr="Two port terminal workers talking on a quay">
            <a:extLst>
              <a:ext uri="{FF2B5EF4-FFF2-40B4-BE49-F238E27FC236}">
                <a16:creationId xmlns:a16="http://schemas.microsoft.com/office/drawing/2014/main" id="{850FDCDF-D691-9DAA-C456-7F0196EB845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Scrim"/>
          <p:cNvSpPr/>
          <p:nvPr/>
        </p:nvSpPr>
        <p:spPr>
          <a:xfrm>
            <a:off x="0" y="0"/>
            <a:ext cx="12192000" cy="6858000"/>
          </a:xfrm>
          <a:prstGeom prst="rect">
            <a:avLst/>
          </a:prstGeom>
          <a:gradFill flip="none" rotWithShape="1">
            <a:gsLst>
              <a:gs pos="0">
                <a:srgbClr val="0E2841">
                  <a:alpha val="0"/>
                </a:srgbClr>
              </a:gs>
              <a:gs pos="40000">
                <a:srgbClr val="0E2841">
                  <a:alpha val="10000"/>
                </a:srgbClr>
              </a:gs>
              <a:gs pos="72000">
                <a:srgbClr val="0E2841">
                  <a:alpha val="45000"/>
                </a:srgbClr>
              </a:gs>
              <a:gs pos="100000">
                <a:srgbClr val="0E2841">
                  <a:alpha val="80000"/>
                </a:srgbClr>
              </a:gs>
            </a:gsLst>
            <a:lin ang="5400000" scaled="0"/>
          </a:gradFill>
          <a:ln>
            <a:noFill/>
          </a:ln>
        </p:spPr>
        <p:txBody>
          <a:bodyPr/>
          <a:lstStyle/>
          <a:p>
            <a:endParaRPr lang="en-US"/>
          </a:p>
        </p:txBody>
      </p:sp>
      <p:sp>
        <p:nvSpPr>
          <p:cNvPr id="10" name="Scrim Top"/>
          <p:cNvSpPr/>
          <p:nvPr/>
        </p:nvSpPr>
        <p:spPr>
          <a:xfrm>
            <a:off x="0" y="0"/>
            <a:ext cx="12192000" cy="6858000"/>
          </a:xfrm>
          <a:prstGeom prst="rect">
            <a:avLst/>
          </a:prstGeom>
          <a:gradFill flip="none" rotWithShape="1">
            <a:gsLst>
              <a:gs pos="0">
                <a:srgbClr val="0E2841">
                  <a:alpha val="55000"/>
                </a:srgbClr>
              </a:gs>
              <a:gs pos="28000">
                <a:srgbClr val="0E2841">
                  <a:alpha val="20000"/>
                </a:srgbClr>
              </a:gs>
              <a:gs pos="52000">
                <a:srgbClr val="0E2841">
                  <a:alpha val="0"/>
                </a:srgbClr>
              </a:gs>
            </a:gsLst>
            <a:lin ang="5400000" scaled="0"/>
          </a:gradFill>
          <a:ln>
            <a:noFill/>
          </a:ln>
        </p:spPr>
        <p:txBody>
          <a:bodyPr/>
          <a:lstStyle/>
          <a:p>
            <a:endParaRPr lang="en-US"/>
          </a:p>
        </p:txBody>
      </p:sp>
      <p:sp>
        <p:nvSpPr>
          <p:cNvPr id="5" name="Rubrik 1">
            <a:extLst>
              <a:ext uri="{FF2B5EF4-FFF2-40B4-BE49-F238E27FC236}">
                <a16:creationId xmlns:a16="http://schemas.microsoft.com/office/drawing/2014/main" id="{6E7EB89C-67B0-1484-6CD6-FEB63E8C5591}"/>
              </a:ext>
            </a:extLst>
          </p:cNvPr>
          <p:cNvSpPr txBox="1">
            <a:spLocks/>
          </p:cNvSpPr>
          <p:nvPr/>
        </p:nvSpPr>
        <p:spPr>
          <a:xfrm>
            <a:off x="218242" y="2615643"/>
            <a:ext cx="7392234" cy="3868815"/>
          </a:xfrm>
          <a:prstGeom prst="rect">
            <a:avLst/>
          </a:prstGeom>
        </p:spPr>
        <p:txBody>
          <a:bodyPr vert="horz" lIns="91440" tIns="45720" rIns="91440" bIns="45720" rtlCol="0" anchor="b">
            <a:noAutofit/>
          </a:bodyPr>
          <a:lstStyle>
            <a:lvl1pPr algn="l" defTabSz="914400" rtl="0" eaLnBrk="1" latinLnBrk="0" hangingPunct="1">
              <a:lnSpc>
                <a:spcPts val="11000"/>
              </a:lnSpc>
              <a:spcBef>
                <a:spcPct val="0"/>
              </a:spcBef>
              <a:buNone/>
              <a:defRPr sz="13800" b="1" kern="1200">
                <a:solidFill>
                  <a:srgbClr val="D5FC79"/>
                </a:solidFill>
                <a:latin typeface="Space Grotesk" pitchFamily="2" charset="77"/>
                <a:ea typeface="+mj-ea"/>
                <a:cs typeface="Space Grotesk" pitchFamily="2" charset="77"/>
              </a:defRPr>
            </a:lvl1pPr>
          </a:lstStyle>
          <a:p>
            <a:pPr marL="0" marR="0" lvl="0" indent="0" algn="l" defTabSz="914400" rtl="0" eaLnBrk="1" fontAlgn="auto" latinLnBrk="0" hangingPunct="1">
              <a:lnSpc>
                <a:spcPts val="7500"/>
              </a:lnSpc>
              <a:spcBef>
                <a:spcPct val="0"/>
              </a:spcBef>
              <a:spcAft>
                <a:spcPts val="0"/>
              </a:spcAft>
              <a:buClrTx/>
              <a:buSzTx/>
              <a:buFontTx/>
              <a:buNone/>
              <a:tabLst/>
              <a:defRPr/>
            </a:pPr>
            <a:r>
              <a:rPr lang="sv-SE" sz="8000" dirty="0">
                <a:solidFill>
                  <a:srgbClr val="EAEAEA"/>
                </a:solidFill>
                <a:latin typeface="Segoe UI" panose="020B0502040204020203" pitchFamily="34" charset="0"/>
                <a:cs typeface="Segoe UI" panose="020B0502040204020203" pitchFamily="34" charset="0"/>
              </a:rPr>
              <a:t>Social</a:t>
            </a:r>
            <a:r>
              <a:rPr kumimoji="0" lang="sv-SE" sz="80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80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Sustainability</a:t>
            </a:r>
            <a:endParaRPr kumimoji="0" lang="sv-SE" sz="80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p:txBody>
      </p:sp>
      <p:sp>
        <p:nvSpPr>
          <p:cNvPr id="8" name="Rubrik 1">
            <a:extLst>
              <a:ext uri="{FF2B5EF4-FFF2-40B4-BE49-F238E27FC236}">
                <a16:creationId xmlns:a16="http://schemas.microsoft.com/office/drawing/2014/main" id="{B3280B7F-E174-1EC2-3ABB-1859FA949A86}"/>
              </a:ext>
            </a:extLst>
          </p:cNvPr>
          <p:cNvSpPr txBox="1">
            <a:spLocks/>
          </p:cNvSpPr>
          <p:nvPr/>
        </p:nvSpPr>
        <p:spPr>
          <a:xfrm>
            <a:off x="8975836" y="4096858"/>
            <a:ext cx="3389939" cy="2387600"/>
          </a:xfrm>
          <a:prstGeom prst="rect">
            <a:avLst/>
          </a:prstGeom>
        </p:spPr>
        <p:txBody>
          <a:bodyPr/>
          <a:lstStyle>
            <a:lvl1pPr algn="l" defTabSz="914400" rtl="0" eaLnBrk="1" latinLnBrk="0" hangingPunct="1">
              <a:lnSpc>
                <a:spcPct val="90000"/>
              </a:lnSpc>
              <a:spcBef>
                <a:spcPct val="0"/>
              </a:spcBef>
              <a:buNone/>
              <a:defRPr sz="9600" b="1" kern="1200">
                <a:solidFill>
                  <a:schemeClr val="tx1"/>
                </a:solidFill>
                <a:latin typeface="Space Grotesk" pitchFamily="2" charset="77"/>
                <a:ea typeface="+mj-ea"/>
                <a:cs typeface="Space Grotesk"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19900" dirty="0">
                <a:solidFill>
                  <a:srgbClr val="F5CF48"/>
                </a:solidFill>
                <a:latin typeface="Segoe UI" panose="020B0502040204020203" pitchFamily="34" charset="0"/>
                <a:cs typeface="Segoe UI" panose="020B0502040204020203" pitchFamily="34" charset="0"/>
              </a:rPr>
              <a:t>03</a:t>
            </a:r>
            <a:endParaRPr kumimoji="0" lang="sv-SE" sz="19900" b="1" i="0" u="none" strike="noStrike" kern="1200" cap="none" spc="0" normalizeH="0" baseline="0" noProof="0" dirty="0">
              <a:ln>
                <a:noFill/>
              </a:ln>
              <a:solidFill>
                <a:srgbClr val="F5CF48"/>
              </a:solidFill>
              <a:effectLst/>
              <a:uLnTx/>
              <a:uFillTx/>
              <a:latin typeface="Segoe UI" panose="020B0502040204020203" pitchFamily="34" charset="0"/>
              <a:cs typeface="Segoe UI" panose="020B0502040204020203" pitchFamily="34" charset="0"/>
            </a:endParaRPr>
          </a:p>
        </p:txBody>
      </p:sp>
      <p:pic>
        <p:nvPicPr>
          <p:cNvPr id="11" name="TSG logo"/>
          <p:cNvPicPr>
            <a:picLocks noChangeAspect="1"/>
          </p:cNvPicPr>
          <p:nvPr/>
        </p:nvPicPr>
        <p:blipFill>
          <a:blip r:embed="rId3" cstate="screen"/>
          <a:stretch>
            <a:fillRect/>
          </a:stretch>
        </p:blipFill>
        <p:spPr>
          <a:xfrm>
            <a:off x="10196093" y="566544"/>
            <a:ext cx="1660879" cy="564965"/>
          </a:xfrm>
          <a:prstGeom prst="rect">
            <a:avLst/>
          </a:prstGeom>
        </p:spPr>
      </p:pic>
    </p:spTree>
    <p:extLst>
      <p:ext uri="{BB962C8B-B14F-4D97-AF65-F5344CB8AC3E}">
        <p14:creationId xmlns:p14="http://schemas.microsoft.com/office/powerpoint/2010/main" val="3212608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DB57F4-EF4B-F9EB-FA6A-52903E843A70}"/>
            </a:ext>
          </a:extLst>
        </p:cNvPr>
        <p:cNvGrpSpPr/>
        <p:nvPr/>
      </p:nvGrpSpPr>
      <p:grpSpPr>
        <a:xfrm>
          <a:off x="0" y="0"/>
          <a:ext cx="0" cy="0"/>
          <a:chOff x="0" y="0"/>
          <a:chExt cx="0" cy="0"/>
        </a:xfrm>
      </p:grpSpPr>
      <p:pic>
        <p:nvPicPr>
          <p:cNvPr id="20484" name="Picture 4" descr="Supporting mental health at sea | Crawford Blog">
            <a:extLst>
              <a:ext uri="{FF2B5EF4-FFF2-40B4-BE49-F238E27FC236}">
                <a16:creationId xmlns:a16="http://schemas.microsoft.com/office/drawing/2014/main" id="{EFF4851C-ECFC-53FE-A238-6747B94ACB64}"/>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4879" b="4879"/>
          <a:stretch/>
        </p:blipFill>
        <p:spPr bwMode="auto">
          <a:xfrm>
            <a:off x="0" y="3436848"/>
            <a:ext cx="5686578" cy="3421152"/>
          </a:xfrm>
          <a:prstGeom prst="rect">
            <a:avLst/>
          </a:prstGeom>
          <a:noFill/>
          <a:extLst>
            <a:ext uri="{909E8E84-426E-40DD-AFC4-6F175D3DCCD1}">
              <a14:hiddenFill xmlns:a14="http://schemas.microsoft.com/office/drawing/2010/main">
                <a:solidFill>
                  <a:srgbClr val="FFFFFF"/>
                </a:solidFill>
              </a14:hiddenFill>
            </a:ext>
          </a:extLst>
        </p:spPr>
      </p:pic>
      <p:sp>
        <p:nvSpPr>
          <p:cNvPr id="25" name="Rektangel 24">
            <a:extLst>
              <a:ext uri="{FF2B5EF4-FFF2-40B4-BE49-F238E27FC236}">
                <a16:creationId xmlns:a16="http://schemas.microsoft.com/office/drawing/2014/main" id="{34138369-AFAA-45CC-600C-774B8618C282}"/>
              </a:ext>
            </a:extLst>
          </p:cNvPr>
          <p:cNvSpPr/>
          <p:nvPr/>
        </p:nvSpPr>
        <p:spPr>
          <a:xfrm>
            <a:off x="0" y="0"/>
            <a:ext cx="5686578" cy="3429000"/>
          </a:xfrm>
          <a:prstGeom prst="rect">
            <a:avLst/>
          </a:prstGeom>
          <a:solidFill>
            <a:srgbClr val="CF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sp>
        <p:nvSpPr>
          <p:cNvPr id="4" name="textruta 3">
            <a:extLst>
              <a:ext uri="{FF2B5EF4-FFF2-40B4-BE49-F238E27FC236}">
                <a16:creationId xmlns:a16="http://schemas.microsoft.com/office/drawing/2014/main" id="{2B57B26F-1F03-E37D-43B0-EB6C1E2436BB}"/>
              </a:ext>
            </a:extLst>
          </p:cNvPr>
          <p:cNvSpPr txBox="1"/>
          <p:nvPr/>
        </p:nvSpPr>
        <p:spPr>
          <a:xfrm>
            <a:off x="9073125" y="4040370"/>
            <a:ext cx="2958114" cy="984116"/>
          </a:xfrm>
          <a:prstGeom prst="rect">
            <a:avLst/>
          </a:prstGeom>
          <a:noFill/>
        </p:spPr>
        <p:txBody>
          <a:bodyPr wrap="square">
            <a:spAutoFit/>
          </a:bodyPr>
          <a:lstStyle/>
          <a:p>
            <a:pPr marL="12700" marR="0" lvl="0" indent="0" algn="l" defTabSz="914400" rtl="0" eaLnBrk="1" fontAlgn="auto" latinLnBrk="0" hangingPunct="1">
              <a:lnSpc>
                <a:spcPts val="1440"/>
              </a:lnSpc>
              <a:spcBef>
                <a:spcPts val="100"/>
              </a:spcBef>
              <a:spcAft>
                <a:spcPts val="0"/>
              </a:spcAft>
              <a:buClrTx/>
              <a:buSzTx/>
              <a:buFontTx/>
              <a:buNone/>
              <a:tabLst/>
              <a:defRPr/>
            </a:pPr>
            <a:r>
              <a:rPr kumimoji="0" lang="en-GB" sz="12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Training and career development</a:t>
            </a:r>
          </a:p>
          <a:p>
            <a:pPr marL="12700" marR="0" lvl="0" indent="0" algn="l" defTabSz="914400" rtl="0" eaLnBrk="1" fontAlgn="auto" latinLnBrk="0" hangingPunct="1">
              <a:lnSpc>
                <a:spcPts val="1440"/>
              </a:lnSpc>
              <a:spcBef>
                <a:spcPts val="100"/>
              </a:spcBef>
              <a:spcAft>
                <a:spcPts val="0"/>
              </a:spcAft>
              <a:buClrTx/>
              <a:buSzTx/>
              <a:buFontTx/>
              <a:buNone/>
              <a:tabLst/>
              <a:defRPr/>
            </a:pPr>
            <a:r>
              <a:rPr kumimoji="0" lang="en-GB"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TSG is quickly evolving together with the whole logistics sector. We wish to give our employees the right competencies to develop with the company through continuous and applicable trainings.</a:t>
            </a:r>
          </a:p>
        </p:txBody>
      </p:sp>
      <p:sp>
        <p:nvSpPr>
          <p:cNvPr id="5" name="textruta 4">
            <a:extLst>
              <a:ext uri="{FF2B5EF4-FFF2-40B4-BE49-F238E27FC236}">
                <a16:creationId xmlns:a16="http://schemas.microsoft.com/office/drawing/2014/main" id="{59B23869-55C1-F5A2-31AB-2C1500C3F84F}"/>
              </a:ext>
            </a:extLst>
          </p:cNvPr>
          <p:cNvSpPr txBox="1"/>
          <p:nvPr/>
        </p:nvSpPr>
        <p:spPr>
          <a:xfrm>
            <a:off x="6112933" y="4040370"/>
            <a:ext cx="2958115" cy="2308132"/>
          </a:xfrm>
          <a:prstGeom prst="rect">
            <a:avLst/>
          </a:prstGeom>
          <a:noFill/>
        </p:spPr>
        <p:txBody>
          <a:bodyPr wrap="square">
            <a:spAutoFit/>
          </a:bodyPr>
          <a:lstStyle/>
          <a:p>
            <a:pPr marL="12700" marR="0" lvl="0" indent="0" algn="l" defTabSz="914400" rtl="0" eaLnBrk="1" fontAlgn="auto" latinLnBrk="0" hangingPunct="1">
              <a:lnSpc>
                <a:spcPts val="1440"/>
              </a:lnSpc>
              <a:spcBef>
                <a:spcPts val="100"/>
              </a:spcBef>
              <a:spcAft>
                <a:spcPts val="0"/>
              </a:spcAft>
              <a:buClrTx/>
              <a:buSzTx/>
              <a:buFontTx/>
              <a:buNone/>
              <a:tabLst/>
              <a:defRPr/>
            </a:pPr>
            <a:r>
              <a:rPr kumimoji="0" lang="en-GB" sz="12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Local outreach</a:t>
            </a:r>
          </a:p>
          <a:p>
            <a:pPr marL="12700" marR="5080" lvl="0" indent="0" algn="l" defTabSz="914400" rtl="0" eaLnBrk="1" fontAlgn="auto" latinLnBrk="0" hangingPunct="1">
              <a:lnSpc>
                <a:spcPts val="1440"/>
              </a:lnSpc>
              <a:spcBef>
                <a:spcPts val="990"/>
              </a:spcBef>
              <a:spcAft>
                <a:spcPts val="0"/>
              </a:spcAft>
              <a:buClrTx/>
              <a:buSzTx/>
              <a:buFontTx/>
              <a:buNone/>
              <a:tabLst/>
              <a:defRPr/>
            </a:pP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TSG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strives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to be an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active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responsible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part</a:t>
            </a:r>
            <a:b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b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local</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communities.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achieve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this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by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sponsoring</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activities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local</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sports teams, social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charities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being</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active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members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in the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local</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chambers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commerce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p>
          <a:p>
            <a:pPr marL="12700" marR="5080" lvl="0" indent="0" algn="l" defTabSz="914400" rtl="0" eaLnBrk="1" fontAlgn="auto" latinLnBrk="0" hangingPunct="1">
              <a:lnSpc>
                <a:spcPts val="1440"/>
              </a:lnSpc>
              <a:spcBef>
                <a:spcPts val="990"/>
              </a:spcBef>
              <a:spcAft>
                <a:spcPts val="0"/>
              </a:spcAft>
              <a:buClrTx/>
              <a:buSzTx/>
              <a:buFontTx/>
              <a:buNone/>
              <a:tabLst/>
              <a:defRPr/>
            </a:pP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TSG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also</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has a special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commitment</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to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trade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schools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in the regions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where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are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present.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continuously</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offer internships to student,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give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lectures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as part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educational</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programmes</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are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proud</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to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use</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them</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as a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primary</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recruitment</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channel</a:t>
            </a:r>
            <a:r>
              <a:rPr kumimoji="0" lang="sv-SE"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t>
            </a:r>
          </a:p>
        </p:txBody>
      </p:sp>
      <p:sp>
        <p:nvSpPr>
          <p:cNvPr id="7" name="textruta 6">
            <a:extLst>
              <a:ext uri="{FF2B5EF4-FFF2-40B4-BE49-F238E27FC236}">
                <a16:creationId xmlns:a16="http://schemas.microsoft.com/office/drawing/2014/main" id="{9406C59D-940E-81C0-857E-D7C9C00009AD}"/>
              </a:ext>
            </a:extLst>
          </p:cNvPr>
          <p:cNvSpPr txBox="1"/>
          <p:nvPr/>
        </p:nvSpPr>
        <p:spPr>
          <a:xfrm>
            <a:off x="1109225" y="726084"/>
            <a:ext cx="4006661" cy="2082621"/>
          </a:xfrm>
          <a:prstGeom prst="rect">
            <a:avLst/>
          </a:prstGeom>
          <a:noFill/>
        </p:spPr>
        <p:txBody>
          <a:bodyPr wrap="square" lIns="91440" tIns="45720" rIns="91440" bIns="45720" anchor="t">
            <a:spAutoFit/>
          </a:bodyPr>
          <a:lstStyle/>
          <a:p>
            <a:pPr marL="12700" marR="5080" lvl="0" indent="0" algn="ctr" defTabSz="914400" rtl="0" eaLnBrk="1" fontAlgn="auto" latinLnBrk="0" hangingPunct="1">
              <a:lnSpc>
                <a:spcPct val="100000"/>
              </a:lnSpc>
              <a:spcBef>
                <a:spcPts val="100"/>
              </a:spcBef>
              <a:spcAft>
                <a:spcPts val="0"/>
              </a:spcAft>
              <a:buClrTx/>
              <a:buSzTx/>
              <a:buFontTx/>
              <a:buNone/>
              <a:tabLst/>
              <a:defRPr/>
            </a:pPr>
            <a:r>
              <a:rPr kumimoji="0" lang="en-GB" sz="1800" b="0" i="0" u="none" strike="noStrike" kern="1200" cap="none" spc="0" normalizeH="0" baseline="0" noProof="0" dirty="0">
                <a:ln>
                  <a:noFill/>
                </a:ln>
                <a:solidFill>
                  <a:srgbClr val="088188"/>
                </a:solidFill>
                <a:effectLst/>
                <a:uLnTx/>
                <a:uFillTx/>
                <a:latin typeface="Segoe UI" panose="020B0502040204020203" pitchFamily="34" charset="0"/>
                <a:cs typeface="Segoe UI" panose="020B0502040204020203" pitchFamily="34" charset="0"/>
              </a:rPr>
              <a:t>No work-place accidents or lost time incidents in the year</a:t>
            </a:r>
            <a:br>
              <a:rPr kumimoji="0" lang="en-GB" sz="18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br>
            <a:endParaRPr kumimoji="0" lang="en-GB" sz="1800" b="0" i="0" u="none" strike="noStrike" kern="1200" cap="none" spc="0" normalizeH="0" baseline="0" noProof="0" dirty="0">
              <a:ln>
                <a:noFill/>
              </a:ln>
              <a:solidFill>
                <a:srgbClr val="088188"/>
              </a:solidFill>
              <a:effectLst/>
              <a:uLnTx/>
              <a:uFillTx/>
              <a:latin typeface="Segoe UI" panose="020B0502040204020203" pitchFamily="34" charset="0"/>
              <a:cs typeface="Segoe UI" panose="020B0502040204020203" pitchFamily="34" charset="0"/>
            </a:endParaRPr>
          </a:p>
          <a:p>
            <a:pPr marL="12700" marR="5080" lvl="0" indent="0" algn="ctr" defTabSz="914400" rtl="0" eaLnBrk="1" fontAlgn="auto" latinLnBrk="0" hangingPunct="1">
              <a:lnSpc>
                <a:spcPct val="100000"/>
              </a:lnSpc>
              <a:spcBef>
                <a:spcPts val="100"/>
              </a:spcBef>
              <a:spcAft>
                <a:spcPts val="0"/>
              </a:spcAft>
              <a:buClrTx/>
              <a:buSzTx/>
              <a:buFontTx/>
              <a:buNone/>
              <a:tabLst/>
              <a:defRPr/>
            </a:pPr>
            <a:endParaRPr kumimoji="0" lang="en-GB" sz="1800" b="0" i="0" u="none" strike="noStrike" kern="1200" cap="none" spc="0" normalizeH="0" baseline="0" noProof="0" dirty="0">
              <a:ln>
                <a:noFill/>
              </a:ln>
              <a:solidFill>
                <a:srgbClr val="088188"/>
              </a:solidFill>
              <a:effectLst/>
              <a:uLnTx/>
              <a:uFillTx/>
              <a:latin typeface="Segoe UI" panose="020B0502040204020203" pitchFamily="34" charset="0"/>
              <a:cs typeface="Segoe UI" panose="020B0502040204020203" pitchFamily="34" charset="0"/>
            </a:endParaRPr>
          </a:p>
          <a:p>
            <a:pPr marL="12700" marR="5080" lvl="0" indent="0" algn="ctr" defTabSz="914400" rtl="0" eaLnBrk="1" fontAlgn="auto" latinLnBrk="0" hangingPunct="1">
              <a:lnSpc>
                <a:spcPct val="100000"/>
              </a:lnSpc>
              <a:spcBef>
                <a:spcPts val="100"/>
              </a:spcBef>
              <a:spcAft>
                <a:spcPts val="0"/>
              </a:spcAft>
              <a:buClrTx/>
              <a:buSzTx/>
              <a:buFontTx/>
              <a:buNone/>
              <a:tabLst/>
              <a:defRPr/>
            </a:pPr>
            <a:endParaRPr kumimoji="0" lang="en-GB" sz="1800" b="0" i="0" u="none" strike="noStrike" kern="1200" cap="none" spc="0" normalizeH="0" baseline="0" noProof="0" dirty="0">
              <a:ln>
                <a:noFill/>
              </a:ln>
              <a:solidFill>
                <a:srgbClr val="088188"/>
              </a:solidFill>
              <a:effectLst/>
              <a:uLnTx/>
              <a:uFillTx/>
              <a:latin typeface="Segoe UI" panose="020B0502040204020203" pitchFamily="34" charset="0"/>
              <a:cs typeface="Segoe UI" panose="020B0502040204020203" pitchFamily="34" charset="0"/>
            </a:endParaRPr>
          </a:p>
          <a:p>
            <a:pPr marL="12700" marR="5080" lvl="0" indent="0" algn="ctr" defTabSz="914400" rtl="0" eaLnBrk="1" fontAlgn="auto" latinLnBrk="0" hangingPunct="1">
              <a:lnSpc>
                <a:spcPct val="100000"/>
              </a:lnSpc>
              <a:spcBef>
                <a:spcPts val="100"/>
              </a:spcBef>
              <a:spcAft>
                <a:spcPts val="0"/>
              </a:spcAft>
              <a:buClrTx/>
              <a:buSzTx/>
              <a:buFontTx/>
              <a:buNone/>
              <a:tabLst/>
              <a:defRPr/>
            </a:pPr>
            <a:endParaRPr kumimoji="0" lang="en-GB" sz="1800" b="0" i="0" u="none" strike="noStrike" kern="1200" cap="none" spc="0" normalizeH="0" baseline="0" noProof="0" dirty="0">
              <a:ln>
                <a:noFill/>
              </a:ln>
              <a:solidFill>
                <a:srgbClr val="088188"/>
              </a:solidFill>
              <a:effectLst/>
              <a:uLnTx/>
              <a:uFillTx/>
              <a:latin typeface="Segoe UI" panose="020B0502040204020203" pitchFamily="34" charset="0"/>
              <a:cs typeface="Segoe UI" panose="020B0502040204020203" pitchFamily="34" charset="0"/>
            </a:endParaRPr>
          </a:p>
          <a:p>
            <a:pPr marL="12700" marR="5080" lvl="0" indent="0" algn="ctr" defTabSz="914400" rtl="0" eaLnBrk="1" fontAlgn="auto" latinLnBrk="0" hangingPunct="1">
              <a:lnSpc>
                <a:spcPct val="100000"/>
              </a:lnSpc>
              <a:spcBef>
                <a:spcPts val="100"/>
              </a:spcBef>
              <a:spcAft>
                <a:spcPts val="0"/>
              </a:spcAft>
              <a:buClrTx/>
              <a:buSzTx/>
              <a:buFontTx/>
              <a:buNone/>
              <a:tabLst/>
              <a:defRPr/>
            </a:pPr>
            <a:r>
              <a:rPr kumimoji="0" lang="en-GB" sz="1800" b="1" i="0" u="none" strike="noStrike" kern="1200" cap="none" spc="0" normalizeH="0" baseline="0" noProof="0" dirty="0">
                <a:ln>
                  <a:noFill/>
                </a:ln>
                <a:solidFill>
                  <a:srgbClr val="088188"/>
                </a:solidFill>
                <a:effectLst/>
                <a:uLnTx/>
                <a:uFillTx/>
                <a:latin typeface="Segoe UI" panose="020B0502040204020203" pitchFamily="34" charset="0"/>
                <a:cs typeface="Segoe UI" panose="020B0502040204020203" pitchFamily="34" charset="0"/>
              </a:rPr>
              <a:t>Achieved</a:t>
            </a:r>
            <a:endParaRPr kumimoji="0" lang="en-GB" sz="1800" b="1" i="0" u="none" strike="noStrike" kern="1200" cap="none" spc="0" normalizeH="0" baseline="0" noProof="0" dirty="0">
              <a:ln>
                <a:noFill/>
              </a:ln>
              <a:solidFill>
                <a:srgbClr val="088188"/>
              </a:solidFill>
              <a:effectLst/>
              <a:highlight>
                <a:srgbClr val="F5CF48"/>
              </a:highlight>
              <a:uLnTx/>
              <a:uFillTx/>
              <a:latin typeface="Segoe UI" panose="020B0502040204020203" pitchFamily="34" charset="0"/>
              <a:cs typeface="Segoe UI" panose="020B0502040204020203" pitchFamily="34" charset="0"/>
            </a:endParaRPr>
          </a:p>
        </p:txBody>
      </p:sp>
      <p:grpSp>
        <p:nvGrpSpPr>
          <p:cNvPr id="26" name="Grupp 25">
            <a:extLst>
              <a:ext uri="{FF2B5EF4-FFF2-40B4-BE49-F238E27FC236}">
                <a16:creationId xmlns:a16="http://schemas.microsoft.com/office/drawing/2014/main" id="{3DD3EACD-5014-2EF6-17F1-6A3EC97C6371}"/>
              </a:ext>
            </a:extLst>
          </p:cNvPr>
          <p:cNvGrpSpPr/>
          <p:nvPr/>
        </p:nvGrpSpPr>
        <p:grpSpPr>
          <a:xfrm>
            <a:off x="500083" y="5588755"/>
            <a:ext cx="675846" cy="675846"/>
            <a:chOff x="13557864" y="129713"/>
            <a:chExt cx="858559" cy="858559"/>
          </a:xfrm>
        </p:grpSpPr>
        <p:sp>
          <p:nvSpPr>
            <p:cNvPr id="23" name="Ellips 22">
              <a:extLst>
                <a:ext uri="{FF2B5EF4-FFF2-40B4-BE49-F238E27FC236}">
                  <a16:creationId xmlns:a16="http://schemas.microsoft.com/office/drawing/2014/main" id="{428B3AFC-7BDA-C007-0CD7-6C8E47582734}"/>
                </a:ext>
              </a:extLst>
            </p:cNvPr>
            <p:cNvSpPr/>
            <p:nvPr/>
          </p:nvSpPr>
          <p:spPr>
            <a:xfrm>
              <a:off x="13557864" y="129713"/>
              <a:ext cx="858559" cy="858559"/>
            </a:xfrm>
            <a:prstGeom prst="ellipse">
              <a:avLst/>
            </a:prstGeom>
            <a:solidFill>
              <a:srgbClr val="9D1C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pic>
          <p:nvPicPr>
            <p:cNvPr id="21" name="object 34">
              <a:extLst>
                <a:ext uri="{FF2B5EF4-FFF2-40B4-BE49-F238E27FC236}">
                  <a16:creationId xmlns:a16="http://schemas.microsoft.com/office/drawing/2014/main" id="{5BAD1E51-1794-319F-6232-8E0F302CE551}"/>
                </a:ext>
              </a:extLst>
            </p:cNvPr>
            <p:cNvPicPr/>
            <p:nvPr/>
          </p:nvPicPr>
          <p:blipFill>
            <a:blip r:embed="rId4" cstate="screen">
              <a:extLst>
                <a:ext uri="{28A0092B-C50C-407E-A947-70E740481C1C}">
                  <a14:useLocalDpi xmlns:a14="http://schemas.microsoft.com/office/drawing/2010/main"/>
                </a:ext>
              </a:extLst>
            </a:blip>
            <a:stretch>
              <a:fillRect/>
            </a:stretch>
          </p:blipFill>
          <p:spPr>
            <a:xfrm>
              <a:off x="13707877" y="279731"/>
              <a:ext cx="558534" cy="558525"/>
            </a:xfrm>
            <a:prstGeom prst="rect">
              <a:avLst/>
            </a:prstGeom>
          </p:spPr>
        </p:pic>
      </p:grpSp>
      <p:sp>
        <p:nvSpPr>
          <p:cNvPr id="3" name="textruta 2">
            <a:extLst>
              <a:ext uri="{FF2B5EF4-FFF2-40B4-BE49-F238E27FC236}">
                <a16:creationId xmlns:a16="http://schemas.microsoft.com/office/drawing/2014/main" id="{E67DBF78-4FE8-BA8D-BC8F-A783A0FA252D}"/>
              </a:ext>
            </a:extLst>
          </p:cNvPr>
          <p:cNvSpPr txBox="1"/>
          <p:nvPr/>
        </p:nvSpPr>
        <p:spPr>
          <a:xfrm>
            <a:off x="6096000" y="3429000"/>
            <a:ext cx="543627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10" normalizeH="0" baseline="0" noProof="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We wish to give our employees the right competencies to develop with the company through continuous and relevant trainings.</a:t>
            </a:r>
            <a:endParaRPr kumimoji="0" lang="sv-SE" sz="1400" b="0" i="0" u="none" strike="noStrike" kern="1200" cap="none" spc="-10" normalizeH="0" baseline="0" noProof="0">
              <a:ln>
                <a:noFill/>
              </a:ln>
              <a:solidFill>
                <a:srgbClr val="212121">
                  <a:lumMod val="90000"/>
                  <a:lumOff val="10000"/>
                </a:srgbClr>
              </a:solidFill>
              <a:effectLst/>
              <a:uLnTx/>
              <a:uFillTx/>
              <a:latin typeface="Segoe UI" panose="020B0502040204020203" pitchFamily="34" charset="0"/>
              <a:cs typeface="Segoe UI" panose="020B0502040204020203" pitchFamily="34" charset="0"/>
            </a:endParaRPr>
          </a:p>
        </p:txBody>
      </p:sp>
      <p:pic>
        <p:nvPicPr>
          <p:cNvPr id="30" name="Bildobjekt 29">
            <a:extLst>
              <a:ext uri="{FF2B5EF4-FFF2-40B4-BE49-F238E27FC236}">
                <a16:creationId xmlns:a16="http://schemas.microsoft.com/office/drawing/2014/main" id="{67022862-B05E-D2E5-37FB-6A8AB19148F6}"/>
              </a:ext>
            </a:extLst>
          </p:cNvPr>
          <p:cNvPicPr>
            <a:picLocks noChangeAspect="1"/>
          </p:cNvPicPr>
          <p:nvPr/>
        </p:nvPicPr>
        <p:blipFill>
          <a:blip r:embed="rId5" cstate="screen">
            <a:lum bright="40000" contrast="-40000"/>
            <a:extLst>
              <a:ext uri="{28A0092B-C50C-407E-A947-70E740481C1C}">
                <a14:useLocalDpi xmlns:a14="http://schemas.microsoft.com/office/drawing/2010/main"/>
              </a:ext>
            </a:extLst>
          </a:blip>
          <a:stretch>
            <a:fillRect/>
          </a:stretch>
        </p:blipFill>
        <p:spPr>
          <a:xfrm>
            <a:off x="201384" y="5292055"/>
            <a:ext cx="1273243" cy="1269245"/>
          </a:xfrm>
          <a:prstGeom prst="rect">
            <a:avLst/>
          </a:prstGeom>
        </p:spPr>
      </p:pic>
      <p:grpSp>
        <p:nvGrpSpPr>
          <p:cNvPr id="8" name="Grupp 7">
            <a:extLst>
              <a:ext uri="{FF2B5EF4-FFF2-40B4-BE49-F238E27FC236}">
                <a16:creationId xmlns:a16="http://schemas.microsoft.com/office/drawing/2014/main" id="{4C94FD8C-83CB-B5FE-7192-C13985735428}"/>
              </a:ext>
            </a:extLst>
          </p:cNvPr>
          <p:cNvGrpSpPr/>
          <p:nvPr/>
        </p:nvGrpSpPr>
        <p:grpSpPr>
          <a:xfrm>
            <a:off x="2521431" y="1342605"/>
            <a:ext cx="1079480" cy="1079480"/>
            <a:chOff x="3039182" y="2192681"/>
            <a:chExt cx="1223010" cy="1223010"/>
          </a:xfrm>
        </p:grpSpPr>
        <p:grpSp>
          <p:nvGrpSpPr>
            <p:cNvPr id="9" name="Grupp 8">
              <a:extLst>
                <a:ext uri="{FF2B5EF4-FFF2-40B4-BE49-F238E27FC236}">
                  <a16:creationId xmlns:a16="http://schemas.microsoft.com/office/drawing/2014/main" id="{FE65E5E8-8164-6B4C-EBE9-8B495E5EC788}"/>
                </a:ext>
              </a:extLst>
            </p:cNvPr>
            <p:cNvGrpSpPr/>
            <p:nvPr/>
          </p:nvGrpSpPr>
          <p:grpSpPr>
            <a:xfrm>
              <a:off x="3412165" y="2583290"/>
              <a:ext cx="514350" cy="449350"/>
              <a:chOff x="3669030" y="2328312"/>
              <a:chExt cx="1040130" cy="908685"/>
            </a:xfrm>
          </p:grpSpPr>
          <p:cxnSp>
            <p:nvCxnSpPr>
              <p:cNvPr id="11" name="Rak 10">
                <a:extLst>
                  <a:ext uri="{FF2B5EF4-FFF2-40B4-BE49-F238E27FC236}">
                    <a16:creationId xmlns:a16="http://schemas.microsoft.com/office/drawing/2014/main" id="{33EE979B-9FCF-4CA2-50D2-FC6D00444C39}"/>
                  </a:ext>
                </a:extLst>
              </p:cNvPr>
              <p:cNvCxnSpPr/>
              <p:nvPr/>
            </p:nvCxnSpPr>
            <p:spPr>
              <a:xfrm flipV="1">
                <a:off x="3829050" y="2328312"/>
                <a:ext cx="880110" cy="908685"/>
              </a:xfrm>
              <a:prstGeom prst="line">
                <a:avLst/>
              </a:prstGeom>
              <a:ln w="139700" cap="rnd">
                <a:solidFill>
                  <a:srgbClr val="088188"/>
                </a:solidFill>
              </a:ln>
            </p:spPr>
            <p:style>
              <a:lnRef idx="2">
                <a:schemeClr val="accent1"/>
              </a:lnRef>
              <a:fillRef idx="0">
                <a:schemeClr val="accent1"/>
              </a:fillRef>
              <a:effectRef idx="1">
                <a:schemeClr val="accent1"/>
              </a:effectRef>
              <a:fontRef idx="minor">
                <a:schemeClr val="tx1"/>
              </a:fontRef>
            </p:style>
          </p:cxnSp>
          <p:cxnSp>
            <p:nvCxnSpPr>
              <p:cNvPr id="16" name="Rak 15">
                <a:extLst>
                  <a:ext uri="{FF2B5EF4-FFF2-40B4-BE49-F238E27FC236}">
                    <a16:creationId xmlns:a16="http://schemas.microsoft.com/office/drawing/2014/main" id="{A130501B-1C54-A17C-6E40-BCDF7D3DFFFD}"/>
                  </a:ext>
                </a:extLst>
              </p:cNvPr>
              <p:cNvCxnSpPr>
                <a:cxnSpLocks/>
              </p:cNvCxnSpPr>
              <p:nvPr/>
            </p:nvCxnSpPr>
            <p:spPr>
              <a:xfrm flipH="1" flipV="1">
                <a:off x="3669030" y="2622368"/>
                <a:ext cx="160020" cy="599820"/>
              </a:xfrm>
              <a:prstGeom prst="line">
                <a:avLst/>
              </a:prstGeom>
              <a:ln w="139700" cap="rnd">
                <a:solidFill>
                  <a:srgbClr val="088188"/>
                </a:solidFill>
              </a:ln>
            </p:spPr>
            <p:style>
              <a:lnRef idx="2">
                <a:schemeClr val="accent1"/>
              </a:lnRef>
              <a:fillRef idx="0">
                <a:schemeClr val="accent1"/>
              </a:fillRef>
              <a:effectRef idx="1">
                <a:schemeClr val="accent1"/>
              </a:effectRef>
              <a:fontRef idx="minor">
                <a:schemeClr val="tx1"/>
              </a:fontRef>
            </p:style>
          </p:cxnSp>
        </p:grpSp>
        <p:sp>
          <p:nvSpPr>
            <p:cNvPr id="10" name="Ellips 9">
              <a:extLst>
                <a:ext uri="{FF2B5EF4-FFF2-40B4-BE49-F238E27FC236}">
                  <a16:creationId xmlns:a16="http://schemas.microsoft.com/office/drawing/2014/main" id="{0D0A4FD6-ADD4-50C2-7A3E-65E8D51D01EF}"/>
                </a:ext>
              </a:extLst>
            </p:cNvPr>
            <p:cNvSpPr/>
            <p:nvPr/>
          </p:nvSpPr>
          <p:spPr>
            <a:xfrm>
              <a:off x="3039182" y="2192681"/>
              <a:ext cx="1223010" cy="1223010"/>
            </a:xfrm>
            <a:prstGeom prst="ellipse">
              <a:avLst/>
            </a:prstGeom>
            <a:noFill/>
            <a:ln>
              <a:solidFill>
                <a:srgbClr val="0881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grpSp>
      <p:sp>
        <p:nvSpPr>
          <p:cNvPr id="14" name="Platshållare för bildnummer 20">
            <a:extLst>
              <a:ext uri="{FF2B5EF4-FFF2-40B4-BE49-F238E27FC236}">
                <a16:creationId xmlns:a16="http://schemas.microsoft.com/office/drawing/2014/main" id="{B1110BA0-3B05-8323-0D4F-3DBAA1347C0B}"/>
              </a:ext>
            </a:extLst>
          </p:cNvPr>
          <p:cNvSpPr>
            <a:spLocks noGrp="1"/>
          </p:cNvSpPr>
          <p:nvPr>
            <p:ph type="sldNum" sz="quarter" idx="12"/>
          </p:nvPr>
        </p:nvSpPr>
        <p:spPr>
          <a:xfrm>
            <a:off x="400000" y="6480000"/>
            <a:ext cx="914400" cy="300000"/>
          </a:xfrm>
          <a:prstGeom prst="rect">
            <a:avLst/>
          </a:prstGeom>
        </p:spPr>
        <p:txBody>
          <a:bodyPr/>
          <a:lstStyle/>
          <a:p>
            <a:pPr algn="l"/>
            <a:fld id="{5F9E71C1-448A-4398-AEBE-E322D87938FB}" type="slidenum">
              <a:rPr lang="sv-SE" sz="1200" smtClean="0">
                <a:solidFill>
                  <a:srgbClr val="FFFFFF"/>
                </a:solidFill>
              </a:rPr>
              <a:pPr algn="l"/>
              <a:t>15</a:t>
            </a:fld>
            <a:endParaRPr lang="sv-SE"/>
          </a:p>
        </p:txBody>
      </p:sp>
      <p:sp>
        <p:nvSpPr>
          <p:cNvPr id="6" name="textruta 2">
            <a:extLst>
              <a:ext uri="{FF2B5EF4-FFF2-40B4-BE49-F238E27FC236}">
                <a16:creationId xmlns:a16="http://schemas.microsoft.com/office/drawing/2014/main" id="{593D54E5-0A5C-F854-0424-468B9AAED20B}"/>
              </a:ext>
            </a:extLst>
          </p:cNvPr>
          <p:cNvSpPr txBox="1"/>
          <p:nvPr/>
        </p:nvSpPr>
        <p:spPr>
          <a:xfrm>
            <a:off x="6176314" y="661218"/>
            <a:ext cx="5436272"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0" normalizeH="0" baseline="0" noProof="0">
                <a:ln>
                  <a:noFill/>
                </a:ln>
                <a:solidFill>
                  <a:srgbClr val="35C7E8"/>
                </a:solidFill>
                <a:effectLst/>
                <a:uLnTx/>
                <a:uFillTx/>
                <a:latin typeface="Segoe UI" panose="020B0502040204020203" pitchFamily="34" charset="0"/>
                <a:cs typeface="Segoe UI" panose="020B0502040204020203" pitchFamily="34" charset="0"/>
              </a:rPr>
              <a:t>TSG is determined to keep our employees and workers in the value chain safe, especially when working in dangerous environments like the sea-going vessels and terminals. We continuously work to monitor and improve our work environment and cooperate with our suppliers to ensure everybody goes home safely.</a:t>
            </a:r>
            <a:endParaRPr kumimoji="0" lang="sv-SE" sz="1800" b="1" i="0" u="none" strike="noStrike" kern="1200" cap="none" spc="-10" normalizeH="0" baseline="0" noProof="0">
              <a:ln>
                <a:noFill/>
              </a:ln>
              <a:solidFill>
                <a:srgbClr val="35C7E8"/>
              </a:solidFill>
              <a:effectLst/>
              <a:uLnTx/>
              <a:uFillTx/>
              <a:latin typeface="Segoe UI" panose="020B0502040204020203" pitchFamily="34" charset="0"/>
              <a:cs typeface="Segoe UI" panose="020B0502040204020203" pitchFamily="34" charset="0"/>
            </a:endParaRPr>
          </a:p>
        </p:txBody>
      </p:sp>
      <p:sp>
        <p:nvSpPr>
          <p:cNvPr id="2" name="textruta 3">
            <a:extLst>
              <a:ext uri="{FF2B5EF4-FFF2-40B4-BE49-F238E27FC236}">
                <a16:creationId xmlns:a16="http://schemas.microsoft.com/office/drawing/2014/main" id="{AD957455-CA29-C7AD-46DC-E6B131CA957B}"/>
              </a:ext>
            </a:extLst>
          </p:cNvPr>
          <p:cNvSpPr txBox="1"/>
          <p:nvPr/>
        </p:nvSpPr>
        <p:spPr>
          <a:xfrm>
            <a:off x="9071048" y="5273000"/>
            <a:ext cx="2958114" cy="1163652"/>
          </a:xfrm>
          <a:prstGeom prst="rect">
            <a:avLst/>
          </a:prstGeom>
          <a:noFill/>
        </p:spPr>
        <p:txBody>
          <a:bodyPr wrap="square">
            <a:spAutoFit/>
          </a:bodyPr>
          <a:lstStyle/>
          <a:p>
            <a:pPr marL="12700" marR="0" lvl="0" indent="0" algn="l" defTabSz="914400" rtl="0" eaLnBrk="1" fontAlgn="auto" latinLnBrk="0" hangingPunct="1">
              <a:lnSpc>
                <a:spcPts val="1440"/>
              </a:lnSpc>
              <a:spcBef>
                <a:spcPts val="100"/>
              </a:spcBef>
              <a:spcAft>
                <a:spcPts val="0"/>
              </a:spcAft>
              <a:buClrTx/>
              <a:buSzTx/>
              <a:buFontTx/>
              <a:buNone/>
              <a:tabLst/>
              <a:defRPr/>
            </a:pPr>
            <a:r>
              <a:rPr kumimoji="0" lang="en-GB" sz="12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Workers in the </a:t>
            </a:r>
            <a:r>
              <a:rPr kumimoji="0" lang="en-GB" sz="1200" b="0" i="0" u="none" strike="noStrike" kern="1200" cap="none" spc="-10" normalizeH="0" baseline="0" noProof="0" dirty="0" err="1">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valu</a:t>
            </a:r>
            <a:r>
              <a:rPr lang="en-GB" sz="1200" spc="-10" dirty="0">
                <a:solidFill>
                  <a:srgbClr val="212121">
                    <a:lumMod val="90000"/>
                    <a:lumOff val="10000"/>
                  </a:srgbClr>
                </a:solidFill>
                <a:latin typeface="Segoe UI" panose="020B0502040204020203" pitchFamily="34" charset="0"/>
                <a:cs typeface="Segoe UI" panose="020B0502040204020203" pitchFamily="34" charset="0"/>
              </a:rPr>
              <a:t>e chain</a:t>
            </a:r>
            <a:endParaRPr kumimoji="0" lang="en-GB" sz="12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endParaRPr>
          </a:p>
          <a:p>
            <a:pPr marL="12700" lvl="0">
              <a:lnSpc>
                <a:spcPts val="1440"/>
              </a:lnSpc>
              <a:spcBef>
                <a:spcPts val="100"/>
              </a:spcBef>
              <a:defRPr/>
            </a:pPr>
            <a:r>
              <a:rPr kumimoji="0" lang="en-GB" sz="9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Our Supplier Code of Conduct is being rolled out among our suppliers, requiring among other things good working conditions for all employees in the value chain. The rollout is carried out in close cooperation with our responsible and trusted long-term partners.</a:t>
            </a:r>
          </a:p>
        </p:txBody>
      </p:sp>
      <p:pic>
        <p:nvPicPr>
          <p:cNvPr id="1026" name="Picture 2">
            <a:extLst>
              <a:ext uri="{FF2B5EF4-FFF2-40B4-BE49-F238E27FC236}">
                <a16:creationId xmlns:a16="http://schemas.microsoft.com/office/drawing/2014/main" id="{02B4BA4C-529B-D946-306C-B4B1953023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0291" y="3700817"/>
            <a:ext cx="1041688" cy="575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679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00853-983C-5879-A905-4803D5CF9F2B}"/>
            </a:ext>
          </a:extLst>
        </p:cNvPr>
        <p:cNvGrpSpPr/>
        <p:nvPr/>
      </p:nvGrpSpPr>
      <p:grpSpPr>
        <a:xfrm>
          <a:off x="0" y="0"/>
          <a:ext cx="0" cy="0"/>
          <a:chOff x="0" y="0"/>
          <a:chExt cx="0" cy="0"/>
        </a:xfrm>
      </p:grpSpPr>
      <p:pic>
        <p:nvPicPr>
          <p:cNvPr id="21514" name="Picture 10" descr="Mooring bollard with rope on a harbour quay">
            <a:extLst>
              <a:ext uri="{FF2B5EF4-FFF2-40B4-BE49-F238E27FC236}">
                <a16:creationId xmlns:a16="http://schemas.microsoft.com/office/drawing/2014/main" id="{6264FC21-10A1-9D6E-B826-8CD60FFE35F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2864" b="12864"/>
          <a:stretch/>
        </p:blipFill>
        <p:spPr bwMode="auto">
          <a:xfrm>
            <a:off x="3387" y="0"/>
            <a:ext cx="12192000" cy="5093577"/>
          </a:xfrm>
          <a:prstGeom prst="rect">
            <a:avLst/>
          </a:prstGeom>
          <a:noFill/>
          <a:extLst>
            <a:ext uri="{909E8E84-426E-40DD-AFC4-6F175D3DCCD1}">
              <a14:hiddenFill xmlns:a14="http://schemas.microsoft.com/office/drawing/2010/main">
                <a:solidFill>
                  <a:srgbClr val="FFFFFF"/>
                </a:solidFill>
              </a14:hiddenFill>
            </a:ext>
          </a:extLst>
        </p:spPr>
      </p:pic>
      <p:sp>
        <p:nvSpPr>
          <p:cNvPr id="16" name="textruta 15">
            <a:extLst>
              <a:ext uri="{FF2B5EF4-FFF2-40B4-BE49-F238E27FC236}">
                <a16:creationId xmlns:a16="http://schemas.microsoft.com/office/drawing/2014/main" id="{BB4855EE-F4B7-FEDF-BB2B-8C181034F6A0}"/>
              </a:ext>
            </a:extLst>
          </p:cNvPr>
          <p:cNvSpPr txBox="1"/>
          <p:nvPr/>
        </p:nvSpPr>
        <p:spPr>
          <a:xfrm>
            <a:off x="335028" y="845813"/>
            <a:ext cx="1152194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rPr>
              <a:t>Road Ahead: Social Sustainability</a:t>
            </a:r>
            <a:endParaRPr kumimoji="0" lang="sv-SE" sz="3200" b="1"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sp>
        <p:nvSpPr>
          <p:cNvPr id="9" name="object 7">
            <a:extLst>
              <a:ext uri="{FF2B5EF4-FFF2-40B4-BE49-F238E27FC236}">
                <a16:creationId xmlns:a16="http://schemas.microsoft.com/office/drawing/2014/main" id="{30DFFBBE-028B-E866-692F-F985FC8B36B4}"/>
              </a:ext>
            </a:extLst>
          </p:cNvPr>
          <p:cNvSpPr txBox="1"/>
          <p:nvPr/>
        </p:nvSpPr>
        <p:spPr>
          <a:xfrm>
            <a:off x="6123637" y="5334659"/>
            <a:ext cx="5035804" cy="1943353"/>
          </a:xfrm>
          <a:prstGeom prst="rect">
            <a:avLst/>
          </a:prstGeom>
        </p:spPr>
        <p:txBody>
          <a:bodyPr vert="horz" wrap="square" lIns="0" tIns="12700" rIns="0" bIns="0" numCol="1" rtlCol="0">
            <a:spAutoFit/>
          </a:bodyPr>
          <a:lstStyle/>
          <a:p>
            <a:pPr marL="12700" marR="0" lvl="0" indent="0" algn="l" defTabSz="914400" rtl="0" eaLnBrk="1" fontAlgn="auto" latinLnBrk="0" hangingPunct="1">
              <a:lnSpc>
                <a:spcPts val="1440"/>
              </a:lnSpc>
              <a:spcBef>
                <a:spcPts val="0"/>
              </a:spcBef>
              <a:spcAft>
                <a:spcPts val="0"/>
              </a:spcAft>
              <a:buClrTx/>
              <a:buSzTx/>
              <a:buFontTx/>
              <a:buNone/>
              <a:tabLst/>
              <a:defRPr/>
            </a:pPr>
            <a:endParaRPr kumimoji="0" lang="sv-SE" sz="12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a:p>
            <a:pPr marL="12700" marR="0" lvl="0" indent="0" algn="l" defTabSz="914400" rtl="0" eaLnBrk="1" fontAlgn="auto" latinLnBrk="0" hangingPunct="1">
              <a:lnSpc>
                <a:spcPts val="1440"/>
              </a:lnSpc>
              <a:spcBef>
                <a:spcPts val="0"/>
              </a:spcBef>
              <a:spcAft>
                <a:spcPts val="0"/>
              </a:spcAft>
              <a:buClrTx/>
              <a:buSzTx/>
              <a:buFontTx/>
              <a:buNone/>
              <a:tabLst/>
              <a:defRPr/>
            </a:pP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Going forward,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will</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strive</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maintain</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strong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performance</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in Health and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Safety</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with</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goal</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to not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havev</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any</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Lost</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Time</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Incidents in the organisation by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encouraging</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risk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reporting</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performing</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regular</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risk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reviews</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esnuring</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that</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all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employees</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have</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the right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training</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for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their</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tasks.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will</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further</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make the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Supplier</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Code</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Conduct</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into</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an integral part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supplier</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contracts</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to make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adherence</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compulsory</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more</a:t>
            </a:r>
            <a:r>
              <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stringent</a:t>
            </a:r>
            <a:r>
              <a:rPr lang="sv-SE" sz="900" spc="-10" dirty="0">
                <a:solidFill>
                  <a:srgbClr val="EAEAEA">
                    <a:lumMod val="10000"/>
                  </a:srgbClr>
                </a:solidFill>
                <a:latin typeface="Segoe UI" panose="020B0502040204020203" pitchFamily="34" charset="0"/>
                <a:cs typeface="Segoe UI" panose="020B0502040204020203" pitchFamily="34" charset="0"/>
              </a:rPr>
              <a:t>, </a:t>
            </a:r>
            <a:r>
              <a:rPr lang="sv-SE" sz="900" spc="-10" dirty="0" err="1">
                <a:solidFill>
                  <a:srgbClr val="EAEAEA">
                    <a:lumMod val="10000"/>
                  </a:srgbClr>
                </a:solidFill>
                <a:latin typeface="Segoe UI" panose="020B0502040204020203" pitchFamily="34" charset="0"/>
                <a:cs typeface="Segoe UI" panose="020B0502040204020203" pitchFamily="34" charset="0"/>
              </a:rPr>
              <a:t>ensuring</a:t>
            </a:r>
            <a:r>
              <a:rPr lang="sv-SE" sz="900" spc="-10" dirty="0">
                <a:solidFill>
                  <a:srgbClr val="EAEAEA">
                    <a:lumMod val="10000"/>
                  </a:srgbClr>
                </a:solidFill>
                <a:latin typeface="Segoe UI" panose="020B0502040204020203" pitchFamily="34" charset="0"/>
                <a:cs typeface="Segoe UI" panose="020B0502040204020203" pitchFamily="34" charset="0"/>
              </a:rPr>
              <a:t> </a:t>
            </a:r>
            <a:r>
              <a:rPr lang="sv-SE" sz="900" spc="-10" dirty="0" err="1">
                <a:solidFill>
                  <a:srgbClr val="EAEAEA">
                    <a:lumMod val="10000"/>
                  </a:srgbClr>
                </a:solidFill>
                <a:latin typeface="Segoe UI" panose="020B0502040204020203" pitchFamily="34" charset="0"/>
                <a:cs typeface="Segoe UI" panose="020B0502040204020203" pitchFamily="34" charset="0"/>
              </a:rPr>
              <a:t>that</a:t>
            </a:r>
            <a:r>
              <a:rPr lang="sv-SE" sz="900" spc="-10" dirty="0">
                <a:solidFill>
                  <a:srgbClr val="EAEAEA">
                    <a:lumMod val="10000"/>
                  </a:srgbClr>
                </a:solidFill>
                <a:latin typeface="Segoe UI" panose="020B0502040204020203" pitchFamily="34" charset="0"/>
                <a:cs typeface="Segoe UI" panose="020B0502040204020203" pitchFamily="34" charset="0"/>
              </a:rPr>
              <a:t> all </a:t>
            </a:r>
            <a:r>
              <a:rPr lang="sv-SE" sz="900" spc="-10" dirty="0" err="1">
                <a:solidFill>
                  <a:srgbClr val="EAEAEA">
                    <a:lumMod val="10000"/>
                  </a:srgbClr>
                </a:solidFill>
                <a:latin typeface="Segoe UI" panose="020B0502040204020203" pitchFamily="34" charset="0"/>
                <a:cs typeface="Segoe UI" panose="020B0502040204020203" pitchFamily="34" charset="0"/>
              </a:rPr>
              <a:t>workers</a:t>
            </a:r>
            <a:r>
              <a:rPr lang="sv-SE" sz="900" spc="-10" dirty="0">
                <a:solidFill>
                  <a:srgbClr val="EAEAEA">
                    <a:lumMod val="10000"/>
                  </a:srgbClr>
                </a:solidFill>
                <a:latin typeface="Segoe UI" panose="020B0502040204020203" pitchFamily="34" charset="0"/>
                <a:cs typeface="Segoe UI" panose="020B0502040204020203" pitchFamily="34" charset="0"/>
              </a:rPr>
              <a:t> in </a:t>
            </a:r>
            <a:r>
              <a:rPr lang="sv-SE" sz="900" spc="-10" dirty="0" err="1">
                <a:solidFill>
                  <a:srgbClr val="EAEAEA">
                    <a:lumMod val="10000"/>
                  </a:srgbClr>
                </a:solidFill>
                <a:latin typeface="Segoe UI" panose="020B0502040204020203" pitchFamily="34" charset="0"/>
                <a:cs typeface="Segoe UI" panose="020B0502040204020203" pitchFamily="34" charset="0"/>
              </a:rPr>
              <a:t>our</a:t>
            </a:r>
            <a:r>
              <a:rPr lang="sv-SE" sz="900" spc="-10" dirty="0">
                <a:solidFill>
                  <a:srgbClr val="EAEAEA">
                    <a:lumMod val="10000"/>
                  </a:srgbClr>
                </a:solidFill>
                <a:latin typeface="Segoe UI" panose="020B0502040204020203" pitchFamily="34" charset="0"/>
                <a:cs typeface="Segoe UI" panose="020B0502040204020203" pitchFamily="34" charset="0"/>
              </a:rPr>
              <a:t> </a:t>
            </a:r>
            <a:r>
              <a:rPr lang="sv-SE" sz="900" spc="-10" dirty="0" err="1">
                <a:solidFill>
                  <a:srgbClr val="EAEAEA">
                    <a:lumMod val="10000"/>
                  </a:srgbClr>
                </a:solidFill>
                <a:latin typeface="Segoe UI" panose="020B0502040204020203" pitchFamily="34" charset="0"/>
                <a:cs typeface="Segoe UI" panose="020B0502040204020203" pitchFamily="34" charset="0"/>
              </a:rPr>
              <a:t>value</a:t>
            </a:r>
            <a:r>
              <a:rPr lang="sv-SE" sz="900" spc="-10" dirty="0">
                <a:solidFill>
                  <a:srgbClr val="EAEAEA">
                    <a:lumMod val="10000"/>
                  </a:srgbClr>
                </a:solidFill>
                <a:latin typeface="Segoe UI" panose="020B0502040204020203" pitchFamily="34" charset="0"/>
                <a:cs typeface="Segoe UI" panose="020B0502040204020203" pitchFamily="34" charset="0"/>
              </a:rPr>
              <a:t> </a:t>
            </a:r>
            <a:r>
              <a:rPr lang="sv-SE" sz="900" spc="-10" dirty="0" err="1">
                <a:solidFill>
                  <a:srgbClr val="EAEAEA">
                    <a:lumMod val="10000"/>
                  </a:srgbClr>
                </a:solidFill>
                <a:latin typeface="Segoe UI" panose="020B0502040204020203" pitchFamily="34" charset="0"/>
                <a:cs typeface="Segoe UI" panose="020B0502040204020203" pitchFamily="34" charset="0"/>
              </a:rPr>
              <a:t>chain</a:t>
            </a:r>
            <a:r>
              <a:rPr lang="sv-SE" sz="900" spc="-10" dirty="0">
                <a:solidFill>
                  <a:srgbClr val="EAEAEA">
                    <a:lumMod val="10000"/>
                  </a:srgbClr>
                </a:solidFill>
                <a:latin typeface="Segoe UI" panose="020B0502040204020203" pitchFamily="34" charset="0"/>
                <a:cs typeface="Segoe UI" panose="020B0502040204020203" pitchFamily="34" charset="0"/>
              </a:rPr>
              <a:t> </a:t>
            </a:r>
            <a:r>
              <a:rPr lang="sv-SE" sz="900" spc="-10" dirty="0" err="1">
                <a:solidFill>
                  <a:srgbClr val="EAEAEA">
                    <a:lumMod val="10000"/>
                  </a:srgbClr>
                </a:solidFill>
                <a:latin typeface="Segoe UI" panose="020B0502040204020203" pitchFamily="34" charset="0"/>
                <a:cs typeface="Segoe UI" panose="020B0502040204020203" pitchFamily="34" charset="0"/>
              </a:rPr>
              <a:t>are</a:t>
            </a:r>
            <a:r>
              <a:rPr lang="sv-SE" sz="900" spc="-10" dirty="0">
                <a:solidFill>
                  <a:srgbClr val="EAEAEA">
                    <a:lumMod val="10000"/>
                  </a:srgbClr>
                </a:solidFill>
                <a:latin typeface="Segoe UI" panose="020B0502040204020203" pitchFamily="34" charset="0"/>
                <a:cs typeface="Segoe UI" panose="020B0502040204020203" pitchFamily="34" charset="0"/>
              </a:rPr>
              <a:t> </a:t>
            </a:r>
            <a:r>
              <a:rPr lang="sv-SE" sz="900" spc="-10" dirty="0" err="1">
                <a:solidFill>
                  <a:srgbClr val="EAEAEA">
                    <a:lumMod val="10000"/>
                  </a:srgbClr>
                </a:solidFill>
                <a:latin typeface="Segoe UI" panose="020B0502040204020203" pitchFamily="34" charset="0"/>
                <a:cs typeface="Segoe UI" panose="020B0502040204020203" pitchFamily="34" charset="0"/>
              </a:rPr>
              <a:t>safe</a:t>
            </a:r>
            <a:r>
              <a:rPr lang="sv-SE" sz="900" spc="-10" dirty="0">
                <a:solidFill>
                  <a:srgbClr val="EAEAEA">
                    <a:lumMod val="10000"/>
                  </a:srgbClr>
                </a:solidFill>
                <a:latin typeface="Segoe UI" panose="020B0502040204020203" pitchFamily="34" charset="0"/>
                <a:cs typeface="Segoe UI" panose="020B0502040204020203" pitchFamily="34" charset="0"/>
              </a:rPr>
              <a:t> and </a:t>
            </a:r>
            <a:r>
              <a:rPr lang="sv-SE" sz="900" spc="-10" dirty="0" err="1">
                <a:solidFill>
                  <a:srgbClr val="EAEAEA">
                    <a:lumMod val="10000"/>
                  </a:srgbClr>
                </a:solidFill>
                <a:latin typeface="Segoe UI" panose="020B0502040204020203" pitchFamily="34" charset="0"/>
                <a:cs typeface="Segoe UI" panose="020B0502040204020203" pitchFamily="34" charset="0"/>
              </a:rPr>
              <a:t>have</a:t>
            </a:r>
            <a:r>
              <a:rPr lang="sv-SE" sz="900" spc="-10" dirty="0">
                <a:solidFill>
                  <a:srgbClr val="EAEAEA">
                    <a:lumMod val="10000"/>
                  </a:srgbClr>
                </a:solidFill>
                <a:latin typeface="Segoe UI" panose="020B0502040204020203" pitchFamily="34" charset="0"/>
                <a:cs typeface="Segoe UI" panose="020B0502040204020203" pitchFamily="34" charset="0"/>
              </a:rPr>
              <a:t> </a:t>
            </a:r>
            <a:r>
              <a:rPr lang="sv-SE" sz="900" spc="-10" dirty="0" err="1">
                <a:solidFill>
                  <a:srgbClr val="EAEAEA">
                    <a:lumMod val="10000"/>
                  </a:srgbClr>
                </a:solidFill>
                <a:latin typeface="Segoe UI" panose="020B0502040204020203" pitchFamily="34" charset="0"/>
                <a:cs typeface="Segoe UI" panose="020B0502040204020203" pitchFamily="34" charset="0"/>
              </a:rPr>
              <a:t>good</a:t>
            </a:r>
            <a:r>
              <a:rPr lang="sv-SE" sz="900" spc="-10" dirty="0">
                <a:solidFill>
                  <a:srgbClr val="EAEAEA">
                    <a:lumMod val="10000"/>
                  </a:srgbClr>
                </a:solidFill>
                <a:latin typeface="Segoe UI" panose="020B0502040204020203" pitchFamily="34" charset="0"/>
                <a:cs typeface="Segoe UI" panose="020B0502040204020203" pitchFamily="34" charset="0"/>
              </a:rPr>
              <a:t> </a:t>
            </a:r>
            <a:r>
              <a:rPr lang="sv-SE" sz="900" spc="-10" dirty="0" err="1">
                <a:solidFill>
                  <a:srgbClr val="EAEAEA">
                    <a:lumMod val="10000"/>
                  </a:srgbClr>
                </a:solidFill>
                <a:latin typeface="Segoe UI" panose="020B0502040204020203" pitchFamily="34" charset="0"/>
                <a:cs typeface="Segoe UI" panose="020B0502040204020203" pitchFamily="34" charset="0"/>
              </a:rPr>
              <a:t>working</a:t>
            </a:r>
            <a:r>
              <a:rPr lang="sv-SE" sz="900" spc="-10" dirty="0">
                <a:solidFill>
                  <a:srgbClr val="EAEAEA">
                    <a:lumMod val="10000"/>
                  </a:srgbClr>
                </a:solidFill>
                <a:latin typeface="Segoe UI" panose="020B0502040204020203" pitchFamily="34" charset="0"/>
                <a:cs typeface="Segoe UI" panose="020B0502040204020203" pitchFamily="34" charset="0"/>
              </a:rPr>
              <a:t> </a:t>
            </a:r>
            <a:r>
              <a:rPr lang="sv-SE" sz="900" spc="-10" dirty="0" err="1">
                <a:solidFill>
                  <a:srgbClr val="EAEAEA">
                    <a:lumMod val="10000"/>
                  </a:srgbClr>
                </a:solidFill>
                <a:latin typeface="Segoe UI" panose="020B0502040204020203" pitchFamily="34" charset="0"/>
                <a:cs typeface="Segoe UI" panose="020B0502040204020203" pitchFamily="34" charset="0"/>
              </a:rPr>
              <a:t>conditions</a:t>
            </a:r>
            <a:r>
              <a:rPr lang="sv-SE" sz="900" spc="-10" dirty="0">
                <a:solidFill>
                  <a:srgbClr val="EAEAEA">
                    <a:lumMod val="10000"/>
                  </a:srgbClr>
                </a:solidFill>
                <a:latin typeface="Segoe UI" panose="020B0502040204020203" pitchFamily="34" charset="0"/>
                <a:cs typeface="Segoe UI" panose="020B0502040204020203" pitchFamily="34" charset="0"/>
              </a:rPr>
              <a:t>.</a:t>
            </a:r>
            <a:endPar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a:p>
            <a:pPr marL="12700" marR="5080" lvl="0" indent="0" algn="l" defTabSz="914400" rtl="0" eaLnBrk="1" fontAlgn="auto" latinLnBrk="0" hangingPunct="1">
              <a:lnSpc>
                <a:spcPts val="1440"/>
              </a:lnSpc>
              <a:spcBef>
                <a:spcPts val="990"/>
              </a:spcBef>
              <a:spcAft>
                <a:spcPts val="0"/>
              </a:spcAft>
              <a:buClrTx/>
              <a:buSzTx/>
              <a:buFontTx/>
              <a:buNone/>
              <a:tabLst/>
              <a:defRPr/>
            </a:pPr>
            <a:endParaRPr kumimoji="0" lang="sv-SE" sz="12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ts val="1440"/>
              </a:lnSpc>
              <a:spcBef>
                <a:spcPts val="165"/>
              </a:spcBef>
              <a:spcAft>
                <a:spcPts val="0"/>
              </a:spcAft>
              <a:buClrTx/>
              <a:buSzTx/>
              <a:buFontTx/>
              <a:buNone/>
              <a:tabLst/>
              <a:defRPr/>
            </a:pPr>
            <a:endParaRPr kumimoji="0" lang="en-GB" sz="1200" b="0" i="0" u="none" strike="noStrike" kern="1200" cap="none" spc="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a:p>
            <a:pPr marL="12700" marR="0" lvl="0" indent="0" algn="l" defTabSz="914400" rtl="0" eaLnBrk="1" fontAlgn="auto" latinLnBrk="0" hangingPunct="1">
              <a:lnSpc>
                <a:spcPts val="144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p:txBody>
      </p:sp>
      <p:sp>
        <p:nvSpPr>
          <p:cNvPr id="6" name="Platshållare för bildnummer 20">
            <a:extLst>
              <a:ext uri="{FF2B5EF4-FFF2-40B4-BE49-F238E27FC236}">
                <a16:creationId xmlns:a16="http://schemas.microsoft.com/office/drawing/2014/main" id="{CF9EBCC8-19EC-503E-D9EA-AEA596C6CF64}"/>
              </a:ext>
            </a:extLst>
          </p:cNvPr>
          <p:cNvSpPr>
            <a:spLocks/>
          </p:cNvSpPr>
          <p:nvPr/>
        </p:nvSpPr>
        <p:spPr>
          <a:xfrm>
            <a:off x="3611848" y="5450188"/>
            <a:ext cx="2551052" cy="549551"/>
          </a:xfrm>
          <a:prstGeom prst="rect">
            <a:avLst/>
          </a:prstGeom>
        </p:spPr>
        <p:txBody>
          <a:bodyPr/>
          <a:lstStyle/>
          <a:p>
            <a:pPr marL="12700" marR="0" lvl="0" indent="0" algn="l" defTabSz="914400" rtl="0" eaLnBrk="1" fontAlgn="auto" latinLnBrk="0" hangingPunct="1">
              <a:lnSpc>
                <a:spcPts val="1740"/>
              </a:lnSpc>
              <a:spcBef>
                <a:spcPts val="0"/>
              </a:spcBef>
              <a:spcAft>
                <a:spcPts val="0"/>
              </a:spcAft>
              <a:buClrTx/>
              <a:buSzTx/>
              <a:buFontTx/>
              <a:buNone/>
              <a:tabLst/>
              <a:defRPr/>
            </a:pPr>
            <a:r>
              <a:rPr kumimoji="0" lang="sv-SE" sz="110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Continue</a:t>
            </a:r>
            <a:r>
              <a:rPr kumimoji="0" lang="sv-SE" sz="110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110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being</a:t>
            </a:r>
            <a:r>
              <a:rPr kumimoji="0" lang="sv-SE" sz="110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 </a:t>
            </a:r>
            <a:r>
              <a:rPr kumimoji="0" lang="sv-SE" sz="110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caring</a:t>
            </a:r>
            <a:r>
              <a:rPr kumimoji="0" lang="sv-SE" sz="110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110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employer</a:t>
            </a:r>
            <a:br>
              <a:rPr kumimoji="0" lang="sv-SE" sz="110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br>
            <a:r>
              <a:rPr kumimoji="0" lang="sv-SE" sz="110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and </a:t>
            </a:r>
            <a:r>
              <a:rPr kumimoji="0" lang="sv-SE" sz="110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member</a:t>
            </a:r>
            <a:r>
              <a:rPr kumimoji="0" lang="sv-SE" sz="110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110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of</a:t>
            </a:r>
            <a:r>
              <a:rPr kumimoji="0" lang="sv-SE" sz="110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110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society</a:t>
            </a:r>
            <a:endParaRPr kumimoji="0" lang="sv-SE" sz="110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p:txBody>
      </p:sp>
      <p:sp>
        <p:nvSpPr>
          <p:cNvPr id="10" name="Platshållare för bildnummer 20">
            <a:extLst>
              <a:ext uri="{FF2B5EF4-FFF2-40B4-BE49-F238E27FC236}">
                <a16:creationId xmlns:a16="http://schemas.microsoft.com/office/drawing/2014/main" id="{039A2B51-CD11-7B41-7677-E30510E9F4E8}"/>
              </a:ext>
            </a:extLst>
          </p:cNvPr>
          <p:cNvSpPr txBox="1">
            <a:spLocks/>
          </p:cNvSpPr>
          <p:nvPr/>
        </p:nvSpPr>
        <p:spPr>
          <a:xfrm>
            <a:off x="363385" y="6356350"/>
            <a:ext cx="11493587" cy="365125"/>
          </a:xfrm>
          <a:prstGeom prst="rect">
            <a:avLst/>
          </a:prstGeom>
        </p:spPr>
        <p:txBody>
          <a:bodyPr vert="horz" lIns="91440" tIns="45720" rIns="91440" bIns="45720" rtlCol="0" anchor="ctr"/>
          <a:lstStyle>
            <a:defPPr>
              <a:defRPr lang="sv-SE"/>
            </a:defPPr>
            <a:lvl1pPr marL="0" algn="ctr" defTabSz="914400" rtl="0" eaLnBrk="1" latinLnBrk="0" hangingPunct="1">
              <a:defRPr sz="1100" b="0" i="0" kern="1200">
                <a:solidFill>
                  <a:schemeClr val="bg1"/>
                </a:solidFill>
                <a:latin typeface="Space Grotesk" pitchFamily="2" charset="77"/>
                <a:ea typeface="+mn-ea"/>
                <a:cs typeface="Space Grotesk"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endParaRPr>
          </a:p>
        </p:txBody>
      </p:sp>
      <p:sp>
        <p:nvSpPr>
          <p:cNvPr id="9010" name="Pil 9010"/>
          <p:cNvSpPr/>
          <p:nvPr/>
        </p:nvSpPr>
        <p:spPr>
          <a:xfrm>
            <a:off x="776447" y="2711710"/>
            <a:ext cx="5005327" cy="739115"/>
          </a:xfrm>
          <a:prstGeom prst="homePlate">
            <a:avLst>
              <a:gd name="adj" fmla="val 42000"/>
            </a:avLst>
          </a:prstGeom>
          <a:solidFill>
            <a:srgbClr val="F5CF4C"/>
          </a:solidFill>
          <a:ln>
            <a:noFill/>
          </a:ln>
        </p:spPr>
        <p:txBody>
          <a:bodyPr/>
          <a:lstStyle/>
          <a:p>
            <a:endParaRPr lang="sv-SE"/>
          </a:p>
        </p:txBody>
      </p:sp>
      <p:sp>
        <p:nvSpPr>
          <p:cNvPr id="9011" name="Pil 9011"/>
          <p:cNvSpPr/>
          <p:nvPr/>
        </p:nvSpPr>
        <p:spPr>
          <a:xfrm>
            <a:off x="5471346" y="2711710"/>
            <a:ext cx="768679" cy="739115"/>
          </a:xfrm>
          <a:prstGeom prst="chevron">
            <a:avLst>
              <a:gd name="adj" fmla="val 42000"/>
            </a:avLst>
          </a:prstGeom>
          <a:solidFill>
            <a:srgbClr val="F5CF4C">
              <a:alpha val="55000"/>
            </a:srgbClr>
          </a:solidFill>
          <a:ln>
            <a:noFill/>
          </a:ln>
        </p:spPr>
        <p:txBody>
          <a:bodyPr/>
          <a:lstStyle/>
          <a:p>
            <a:endParaRPr lang="sv-SE"/>
          </a:p>
        </p:txBody>
      </p:sp>
      <p:sp>
        <p:nvSpPr>
          <p:cNvPr id="9020" name="Pil 9020"/>
          <p:cNvSpPr/>
          <p:nvPr/>
        </p:nvSpPr>
        <p:spPr>
          <a:xfrm>
            <a:off x="241071" y="2711710"/>
            <a:ext cx="5005327" cy="739115"/>
          </a:xfrm>
          <a:prstGeom prst="homePlate">
            <a:avLst>
              <a:gd name="adj" fmla="val 42000"/>
            </a:avLst>
          </a:prstGeom>
          <a:solidFill>
            <a:srgbClr val="F5CF4C"/>
          </a:solidFill>
          <a:ln>
            <a:noFill/>
          </a:ln>
        </p:spPr>
        <p:txBody>
          <a:bodyPr/>
          <a:lstStyle/>
          <a:p>
            <a:endParaRPr lang="sv-SE"/>
          </a:p>
        </p:txBody>
      </p:sp>
      <p:sp>
        <p:nvSpPr>
          <p:cNvPr id="9021" name="Pil 9021"/>
          <p:cNvSpPr/>
          <p:nvPr/>
        </p:nvSpPr>
        <p:spPr>
          <a:xfrm>
            <a:off x="4935970" y="2711710"/>
            <a:ext cx="768679" cy="739115"/>
          </a:xfrm>
          <a:prstGeom prst="chevron">
            <a:avLst>
              <a:gd name="adj" fmla="val 42000"/>
            </a:avLst>
          </a:prstGeom>
          <a:solidFill>
            <a:srgbClr val="F5CF4C">
              <a:alpha val="55000"/>
            </a:srgbClr>
          </a:solidFill>
          <a:ln>
            <a:noFill/>
          </a:ln>
        </p:spPr>
        <p:txBody>
          <a:bodyPr/>
          <a:lstStyle/>
          <a:p>
            <a:endParaRPr lang="sv-SE"/>
          </a:p>
        </p:txBody>
      </p:sp>
      <p:sp>
        <p:nvSpPr>
          <p:cNvPr id="9030" name="Pil 9030"/>
          <p:cNvSpPr/>
          <p:nvPr/>
        </p:nvSpPr>
        <p:spPr>
          <a:xfrm>
            <a:off x="0" y="2711710"/>
            <a:ext cx="4831765" cy="739115"/>
          </a:xfrm>
          <a:prstGeom prst="homePlate">
            <a:avLst>
              <a:gd name="adj" fmla="val 42000"/>
            </a:avLst>
          </a:prstGeom>
          <a:solidFill>
            <a:srgbClr val="F5CF4C"/>
          </a:solidFill>
          <a:ln>
            <a:noFill/>
          </a:ln>
        </p:spPr>
        <p:txBody>
          <a:bodyPr/>
          <a:lstStyle/>
          <a:p>
            <a:endParaRPr lang="sv-SE"/>
          </a:p>
        </p:txBody>
      </p:sp>
      <p:sp>
        <p:nvSpPr>
          <p:cNvPr id="9031" name="Pil 9031"/>
          <p:cNvSpPr/>
          <p:nvPr/>
        </p:nvSpPr>
        <p:spPr>
          <a:xfrm>
            <a:off x="4521337" y="2711710"/>
            <a:ext cx="768679" cy="739115"/>
          </a:xfrm>
          <a:prstGeom prst="chevron">
            <a:avLst>
              <a:gd name="adj" fmla="val 42000"/>
            </a:avLst>
          </a:prstGeom>
          <a:solidFill>
            <a:srgbClr val="F5CF4C">
              <a:alpha val="55000"/>
            </a:srgbClr>
          </a:solidFill>
          <a:ln>
            <a:noFill/>
          </a:ln>
        </p:spPr>
        <p:txBody>
          <a:bodyPr/>
          <a:lstStyle/>
          <a:p>
            <a:endParaRPr lang="sv-SE"/>
          </a:p>
        </p:txBody>
      </p:sp>
      <p:sp>
        <p:nvSpPr>
          <p:cNvPr id="12" name="TextBox 11">
            <a:extLst>
              <a:ext uri="{FF2B5EF4-FFF2-40B4-BE49-F238E27FC236}">
                <a16:creationId xmlns:a16="http://schemas.microsoft.com/office/drawing/2014/main" id="{7023D2BF-A7A2-575E-9882-988D436DE86C}"/>
              </a:ext>
            </a:extLst>
          </p:cNvPr>
          <p:cNvSpPr txBox="1"/>
          <p:nvPr/>
        </p:nvSpPr>
        <p:spPr>
          <a:xfrm>
            <a:off x="-805924" y="2933247"/>
            <a:ext cx="6182138"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Continued</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roll-</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out</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Supplier</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Code</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Conduct</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as part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supplier</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contract</a:t>
            </a:r>
            <a:endParaRPr kumimoji="0" lang="en-GB"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p:txBody>
      </p:sp>
      <p:sp>
        <p:nvSpPr>
          <p:cNvPr id="9040" name="Pil 9040"/>
          <p:cNvSpPr/>
          <p:nvPr/>
        </p:nvSpPr>
        <p:spPr>
          <a:xfrm>
            <a:off x="300959" y="1761380"/>
            <a:ext cx="4410063" cy="739115"/>
          </a:xfrm>
          <a:prstGeom prst="homePlate">
            <a:avLst>
              <a:gd name="adj" fmla="val 42000"/>
            </a:avLst>
          </a:prstGeom>
          <a:solidFill>
            <a:srgbClr val="F5CF4C"/>
          </a:solidFill>
          <a:ln>
            <a:noFill/>
          </a:ln>
        </p:spPr>
        <p:txBody>
          <a:bodyPr/>
          <a:lstStyle/>
          <a:p>
            <a:endParaRPr lang="sv-SE"/>
          </a:p>
        </p:txBody>
      </p:sp>
      <p:sp>
        <p:nvSpPr>
          <p:cNvPr id="9050" name="Pil 9050"/>
          <p:cNvSpPr/>
          <p:nvPr/>
        </p:nvSpPr>
        <p:spPr>
          <a:xfrm>
            <a:off x="0" y="1761380"/>
            <a:ext cx="4294040" cy="739115"/>
          </a:xfrm>
          <a:prstGeom prst="homePlate">
            <a:avLst>
              <a:gd name="adj" fmla="val 42000"/>
            </a:avLst>
          </a:prstGeom>
          <a:solidFill>
            <a:srgbClr val="F5CF4C"/>
          </a:solidFill>
          <a:ln>
            <a:noFill/>
          </a:ln>
        </p:spPr>
        <p:txBody>
          <a:bodyPr/>
          <a:lstStyle/>
          <a:p>
            <a:endParaRPr lang="sv-SE"/>
          </a:p>
        </p:txBody>
      </p:sp>
      <p:sp>
        <p:nvSpPr>
          <p:cNvPr id="9051" name="Pil 9051"/>
          <p:cNvSpPr/>
          <p:nvPr/>
        </p:nvSpPr>
        <p:spPr>
          <a:xfrm>
            <a:off x="4380069" y="1761380"/>
            <a:ext cx="768679" cy="739115"/>
          </a:xfrm>
          <a:prstGeom prst="chevron">
            <a:avLst>
              <a:gd name="adj" fmla="val 42000"/>
            </a:avLst>
          </a:prstGeom>
          <a:solidFill>
            <a:srgbClr val="F5CF4C">
              <a:alpha val="55000"/>
            </a:srgbClr>
          </a:solidFill>
          <a:ln>
            <a:noFill/>
          </a:ln>
        </p:spPr>
        <p:txBody>
          <a:bodyPr/>
          <a:lstStyle/>
          <a:p>
            <a:endParaRPr lang="sv-SE"/>
          </a:p>
        </p:txBody>
      </p:sp>
      <p:sp>
        <p:nvSpPr>
          <p:cNvPr id="9060" name="Pil 9060"/>
          <p:cNvSpPr/>
          <p:nvPr/>
        </p:nvSpPr>
        <p:spPr>
          <a:xfrm>
            <a:off x="0" y="1761380"/>
            <a:ext cx="3880005" cy="739115"/>
          </a:xfrm>
          <a:prstGeom prst="homePlate">
            <a:avLst>
              <a:gd name="adj" fmla="val 42000"/>
            </a:avLst>
          </a:prstGeom>
          <a:solidFill>
            <a:srgbClr val="F5CF4C"/>
          </a:solidFill>
          <a:ln>
            <a:noFill/>
          </a:ln>
        </p:spPr>
        <p:txBody>
          <a:bodyPr/>
          <a:lstStyle/>
          <a:p>
            <a:endParaRPr lang="sv-SE"/>
          </a:p>
        </p:txBody>
      </p:sp>
      <p:sp>
        <p:nvSpPr>
          <p:cNvPr id="9061" name="Pil 9061"/>
          <p:cNvSpPr/>
          <p:nvPr/>
        </p:nvSpPr>
        <p:spPr>
          <a:xfrm>
            <a:off x="3569577" y="1761380"/>
            <a:ext cx="768679" cy="739115"/>
          </a:xfrm>
          <a:prstGeom prst="chevron">
            <a:avLst>
              <a:gd name="adj" fmla="val 42000"/>
            </a:avLst>
          </a:prstGeom>
          <a:solidFill>
            <a:srgbClr val="F5CF4C">
              <a:alpha val="55000"/>
            </a:srgbClr>
          </a:solidFill>
          <a:ln>
            <a:noFill/>
          </a:ln>
        </p:spPr>
        <p:txBody>
          <a:bodyPr/>
          <a:lstStyle/>
          <a:p>
            <a:endParaRPr lang="sv-SE"/>
          </a:p>
        </p:txBody>
      </p:sp>
      <p:sp>
        <p:nvSpPr>
          <p:cNvPr id="17" name="textruta 20">
            <a:extLst>
              <a:ext uri="{FF2B5EF4-FFF2-40B4-BE49-F238E27FC236}">
                <a16:creationId xmlns:a16="http://schemas.microsoft.com/office/drawing/2014/main" id="{CC2D05D1-0EEF-D6DB-1CA5-7C407ED3B53F}"/>
              </a:ext>
            </a:extLst>
          </p:cNvPr>
          <p:cNvSpPr txBox="1"/>
          <p:nvPr/>
        </p:nvSpPr>
        <p:spPr>
          <a:xfrm>
            <a:off x="-1064889" y="1992438"/>
            <a:ext cx="5444958"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Maintain</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high</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standards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H&amp;S and no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Lost</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Time</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Incidents</a:t>
            </a:r>
            <a:endParaRPr kumimoji="0" lang="en-GB"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p:txBody>
      </p:sp>
      <p:sp>
        <p:nvSpPr>
          <p:cNvPr id="21515" name="Platshållare för bildnummer"/>
          <p:cNvSpPr>
            <a:spLocks noGrp="1"/>
          </p:cNvSpPr>
          <p:nvPr>
            <p:ph type="sldNum" sz="quarter" idx="12"/>
          </p:nvPr>
        </p:nvSpPr>
        <p:spPr>
          <a:xfrm>
            <a:off x="400000" y="6480000"/>
            <a:ext cx="914400" cy="300000"/>
          </a:xfrm>
          <a:prstGeom prst="rect">
            <a:avLst/>
          </a:prstGeom>
        </p:spPr>
        <p:txBody>
          <a:bodyPr/>
          <a:lstStyle/>
          <a:p>
            <a:pPr algn="l"/>
            <a:fld id="{FB0D558E-92B4-4714-AE41-801FC7C93915}" type="slidenum">
              <a:rPr lang="sv-SE" sz="1200" smtClean="0">
                <a:solidFill>
                  <a:srgbClr val="0E2841"/>
                </a:solidFill>
              </a:rPr>
              <a:pPr algn="l"/>
              <a:t>16</a:t>
            </a:fld>
            <a:endParaRPr lang="sv-SE"/>
          </a:p>
        </p:txBody>
      </p:sp>
    </p:spTree>
    <p:extLst>
      <p:ext uri="{BB962C8B-B14F-4D97-AF65-F5344CB8AC3E}">
        <p14:creationId xmlns:p14="http://schemas.microsoft.com/office/powerpoint/2010/main" val="3548956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13899-2DF8-3843-AC51-9C70D978E0A9}"/>
            </a:ext>
          </a:extLst>
        </p:cNvPr>
        <p:cNvGrpSpPr/>
        <p:nvPr/>
      </p:nvGrpSpPr>
      <p:grpSpPr>
        <a:xfrm>
          <a:off x="0" y="0"/>
          <a:ext cx="0" cy="0"/>
          <a:chOff x="0" y="0"/>
          <a:chExt cx="0" cy="0"/>
        </a:xfrm>
      </p:grpSpPr>
      <p:pic>
        <p:nvPicPr>
          <p:cNvPr id="3" name="Picture 10" descr="Small lighthouse on a rocky Nordic shore at blue hour">
            <a:extLst>
              <a:ext uri="{FF2B5EF4-FFF2-40B4-BE49-F238E27FC236}">
                <a16:creationId xmlns:a16="http://schemas.microsoft.com/office/drawing/2014/main" id="{850FDCDF-D691-9DAA-C456-7F0196EB845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Scrim"/>
          <p:cNvSpPr/>
          <p:nvPr/>
        </p:nvSpPr>
        <p:spPr>
          <a:xfrm>
            <a:off x="0" y="0"/>
            <a:ext cx="12192000" cy="6858000"/>
          </a:xfrm>
          <a:prstGeom prst="rect">
            <a:avLst/>
          </a:prstGeom>
          <a:gradFill flip="none" rotWithShape="1">
            <a:gsLst>
              <a:gs pos="0">
                <a:srgbClr val="0E2841">
                  <a:alpha val="0"/>
                </a:srgbClr>
              </a:gs>
              <a:gs pos="40000">
                <a:srgbClr val="0E2841">
                  <a:alpha val="10000"/>
                </a:srgbClr>
              </a:gs>
              <a:gs pos="72000">
                <a:srgbClr val="0E2841">
                  <a:alpha val="45000"/>
                </a:srgbClr>
              </a:gs>
              <a:gs pos="100000">
                <a:srgbClr val="0E2841">
                  <a:alpha val="80000"/>
                </a:srgbClr>
              </a:gs>
            </a:gsLst>
            <a:lin ang="5400000" scaled="0"/>
          </a:gradFill>
          <a:ln>
            <a:noFill/>
          </a:ln>
        </p:spPr>
        <p:txBody>
          <a:bodyPr/>
          <a:lstStyle/>
          <a:p>
            <a:endParaRPr lang="en-US"/>
          </a:p>
        </p:txBody>
      </p:sp>
      <p:sp>
        <p:nvSpPr>
          <p:cNvPr id="10" name="Scrim Top"/>
          <p:cNvSpPr/>
          <p:nvPr/>
        </p:nvSpPr>
        <p:spPr>
          <a:xfrm>
            <a:off x="0" y="0"/>
            <a:ext cx="12192000" cy="6858000"/>
          </a:xfrm>
          <a:prstGeom prst="rect">
            <a:avLst/>
          </a:prstGeom>
          <a:gradFill flip="none" rotWithShape="1">
            <a:gsLst>
              <a:gs pos="0">
                <a:srgbClr val="0E2841">
                  <a:alpha val="55000"/>
                </a:srgbClr>
              </a:gs>
              <a:gs pos="28000">
                <a:srgbClr val="0E2841">
                  <a:alpha val="20000"/>
                </a:srgbClr>
              </a:gs>
              <a:gs pos="52000">
                <a:srgbClr val="0E2841">
                  <a:alpha val="0"/>
                </a:srgbClr>
              </a:gs>
            </a:gsLst>
            <a:lin ang="5400000" scaled="0"/>
          </a:gradFill>
          <a:ln>
            <a:noFill/>
          </a:ln>
        </p:spPr>
        <p:txBody>
          <a:bodyPr/>
          <a:lstStyle/>
          <a:p>
            <a:endParaRPr lang="en-US"/>
          </a:p>
        </p:txBody>
      </p:sp>
      <p:sp>
        <p:nvSpPr>
          <p:cNvPr id="5" name="Rubrik 1">
            <a:extLst>
              <a:ext uri="{FF2B5EF4-FFF2-40B4-BE49-F238E27FC236}">
                <a16:creationId xmlns:a16="http://schemas.microsoft.com/office/drawing/2014/main" id="{6E7EB89C-67B0-1484-6CD6-FEB63E8C5591}"/>
              </a:ext>
            </a:extLst>
          </p:cNvPr>
          <p:cNvSpPr txBox="1">
            <a:spLocks/>
          </p:cNvSpPr>
          <p:nvPr/>
        </p:nvSpPr>
        <p:spPr>
          <a:xfrm>
            <a:off x="218242" y="2615643"/>
            <a:ext cx="7392234" cy="3868815"/>
          </a:xfrm>
          <a:prstGeom prst="rect">
            <a:avLst/>
          </a:prstGeom>
        </p:spPr>
        <p:txBody>
          <a:bodyPr vert="horz" lIns="91440" tIns="45720" rIns="91440" bIns="45720" rtlCol="0" anchor="b">
            <a:noAutofit/>
          </a:bodyPr>
          <a:lstStyle>
            <a:lvl1pPr algn="l" defTabSz="914400" rtl="0" eaLnBrk="1" latinLnBrk="0" hangingPunct="1">
              <a:lnSpc>
                <a:spcPts val="11000"/>
              </a:lnSpc>
              <a:spcBef>
                <a:spcPct val="0"/>
              </a:spcBef>
              <a:buNone/>
              <a:defRPr sz="13800" b="1" kern="1200">
                <a:solidFill>
                  <a:srgbClr val="D5FC79"/>
                </a:solidFill>
                <a:latin typeface="Space Grotesk" pitchFamily="2" charset="77"/>
                <a:ea typeface="+mj-ea"/>
                <a:cs typeface="Space Grotesk" pitchFamily="2" charset="77"/>
              </a:defRPr>
            </a:lvl1pPr>
          </a:lstStyle>
          <a:p>
            <a:pPr marL="0" marR="0" lvl="0" indent="0" algn="l" defTabSz="914400" rtl="0" eaLnBrk="1" fontAlgn="auto" latinLnBrk="0" hangingPunct="1">
              <a:lnSpc>
                <a:spcPts val="7500"/>
              </a:lnSpc>
              <a:spcBef>
                <a:spcPct val="0"/>
              </a:spcBef>
              <a:spcAft>
                <a:spcPts val="0"/>
              </a:spcAft>
              <a:buClrTx/>
              <a:buSzTx/>
              <a:buFontTx/>
              <a:buNone/>
              <a:tabLst/>
              <a:defRPr/>
            </a:pPr>
            <a:r>
              <a:rPr lang="sv-SE" sz="8000" dirty="0" err="1">
                <a:solidFill>
                  <a:srgbClr val="EAEAEA"/>
                </a:solidFill>
                <a:latin typeface="Segoe UI" panose="020B0502040204020203" pitchFamily="34" charset="0"/>
                <a:cs typeface="Segoe UI" panose="020B0502040204020203" pitchFamily="34" charset="0"/>
              </a:rPr>
              <a:t>Governance</a:t>
            </a:r>
            <a:endParaRPr kumimoji="0" lang="sv-SE" sz="80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p:txBody>
      </p:sp>
      <p:sp>
        <p:nvSpPr>
          <p:cNvPr id="8" name="Rubrik 1">
            <a:extLst>
              <a:ext uri="{FF2B5EF4-FFF2-40B4-BE49-F238E27FC236}">
                <a16:creationId xmlns:a16="http://schemas.microsoft.com/office/drawing/2014/main" id="{B3280B7F-E174-1EC2-3ABB-1859FA949A86}"/>
              </a:ext>
            </a:extLst>
          </p:cNvPr>
          <p:cNvSpPr txBox="1">
            <a:spLocks/>
          </p:cNvSpPr>
          <p:nvPr/>
        </p:nvSpPr>
        <p:spPr>
          <a:xfrm>
            <a:off x="8975836" y="4096858"/>
            <a:ext cx="3389939" cy="2387600"/>
          </a:xfrm>
          <a:prstGeom prst="rect">
            <a:avLst/>
          </a:prstGeom>
        </p:spPr>
        <p:txBody>
          <a:bodyPr/>
          <a:lstStyle>
            <a:lvl1pPr algn="l" defTabSz="914400" rtl="0" eaLnBrk="1" latinLnBrk="0" hangingPunct="1">
              <a:lnSpc>
                <a:spcPct val="90000"/>
              </a:lnSpc>
              <a:spcBef>
                <a:spcPct val="0"/>
              </a:spcBef>
              <a:buNone/>
              <a:defRPr sz="9600" b="1" kern="1200">
                <a:solidFill>
                  <a:schemeClr val="tx1"/>
                </a:solidFill>
                <a:latin typeface="Space Grotesk" pitchFamily="2" charset="77"/>
                <a:ea typeface="+mj-ea"/>
                <a:cs typeface="Space Grotesk"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19900" dirty="0">
                <a:solidFill>
                  <a:srgbClr val="F5CF48"/>
                </a:solidFill>
                <a:latin typeface="Segoe UI" panose="020B0502040204020203" pitchFamily="34" charset="0"/>
                <a:cs typeface="Segoe UI" panose="020B0502040204020203" pitchFamily="34" charset="0"/>
              </a:rPr>
              <a:t>04</a:t>
            </a:r>
            <a:endParaRPr kumimoji="0" lang="sv-SE" sz="19900" b="1" i="0" u="none" strike="noStrike" kern="1200" cap="none" spc="0" normalizeH="0" baseline="0" noProof="0" dirty="0">
              <a:ln>
                <a:noFill/>
              </a:ln>
              <a:solidFill>
                <a:srgbClr val="F5CF48"/>
              </a:solidFill>
              <a:effectLst/>
              <a:uLnTx/>
              <a:uFillTx/>
              <a:latin typeface="Segoe UI" panose="020B0502040204020203" pitchFamily="34" charset="0"/>
              <a:cs typeface="Segoe UI" panose="020B0502040204020203" pitchFamily="34" charset="0"/>
            </a:endParaRPr>
          </a:p>
        </p:txBody>
      </p:sp>
      <p:pic>
        <p:nvPicPr>
          <p:cNvPr id="11" name="TSG logo"/>
          <p:cNvPicPr>
            <a:picLocks noChangeAspect="1"/>
          </p:cNvPicPr>
          <p:nvPr/>
        </p:nvPicPr>
        <p:blipFill>
          <a:blip r:embed="rId3" cstate="screen"/>
          <a:stretch>
            <a:fillRect/>
          </a:stretch>
        </p:blipFill>
        <p:spPr>
          <a:xfrm>
            <a:off x="10196093" y="566544"/>
            <a:ext cx="1660879" cy="564965"/>
          </a:xfrm>
          <a:prstGeom prst="rect">
            <a:avLst/>
          </a:prstGeom>
        </p:spPr>
      </p:pic>
    </p:spTree>
    <p:extLst>
      <p:ext uri="{BB962C8B-B14F-4D97-AF65-F5344CB8AC3E}">
        <p14:creationId xmlns:p14="http://schemas.microsoft.com/office/powerpoint/2010/main" val="190603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85000"/>
          </a:schemeClr>
        </a:solidFill>
        <a:effectLst/>
      </p:bgPr>
    </p:bg>
    <p:spTree>
      <p:nvGrpSpPr>
        <p:cNvPr id="1" name="">
          <a:extLst>
            <a:ext uri="{FF2B5EF4-FFF2-40B4-BE49-F238E27FC236}">
              <a16:creationId xmlns:a16="http://schemas.microsoft.com/office/drawing/2014/main" id="{00C96455-2B88-B7B9-00B8-09010890CF33}"/>
            </a:ext>
          </a:extLst>
        </p:cNvPr>
        <p:cNvGrpSpPr/>
        <p:nvPr/>
      </p:nvGrpSpPr>
      <p:grpSpPr>
        <a:xfrm>
          <a:off x="0" y="0"/>
          <a:ext cx="0" cy="0"/>
          <a:chOff x="0" y="0"/>
          <a:chExt cx="0" cy="0"/>
        </a:xfrm>
      </p:grpSpPr>
      <p:sp>
        <p:nvSpPr>
          <p:cNvPr id="4110" name="Scrim Left"/>
          <p:cNvSpPr/>
          <p:nvPr/>
        </p:nvSpPr>
        <p:spPr>
          <a:xfrm>
            <a:off x="0" y="0"/>
            <a:ext cx="12192000" cy="6858000"/>
          </a:xfrm>
          <a:prstGeom prst="rect">
            <a:avLst/>
          </a:prstGeom>
          <a:gradFill flip="none" rotWithShape="1">
            <a:gsLst>
              <a:gs pos="0">
                <a:srgbClr val="0E2841">
                  <a:alpha val="80000"/>
                </a:srgbClr>
              </a:gs>
              <a:gs pos="45000">
                <a:srgbClr val="0E2841">
                  <a:alpha val="55000"/>
                </a:srgbClr>
              </a:gs>
              <a:gs pos="100000">
                <a:srgbClr val="0E2841">
                  <a:alpha val="0"/>
                </a:srgbClr>
              </a:gs>
            </a:gsLst>
            <a:lin ang="0" scaled="0"/>
          </a:gradFill>
          <a:ln>
            <a:noFill/>
          </a:ln>
        </p:spPr>
        <p:txBody>
          <a:bodyPr/>
          <a:lstStyle/>
          <a:p>
            <a:endParaRPr lang="sv-SE" dirty="0"/>
          </a:p>
        </p:txBody>
      </p:sp>
      <p:pic>
        <p:nvPicPr>
          <p:cNvPr id="4104" name="Picture 8" descr="a close up of the door of a train">
            <a:extLst>
              <a:ext uri="{FF2B5EF4-FFF2-40B4-BE49-F238E27FC236}">
                <a16:creationId xmlns:a16="http://schemas.microsoft.com/office/drawing/2014/main" id="{C11DA5DA-1403-A55E-79BC-085992B5413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105" name="Scrim"/>
          <p:cNvSpPr/>
          <p:nvPr/>
        </p:nvSpPr>
        <p:spPr>
          <a:xfrm>
            <a:off x="0" y="0"/>
            <a:ext cx="12192000" cy="6858000"/>
          </a:xfrm>
          <a:prstGeom prst="rect">
            <a:avLst/>
          </a:prstGeom>
          <a:gradFill flip="none" rotWithShape="1">
            <a:gsLst>
              <a:gs pos="0">
                <a:srgbClr val="0E2841">
                  <a:alpha val="10000"/>
                </a:srgbClr>
              </a:gs>
              <a:gs pos="45000">
                <a:srgbClr val="0E2841">
                  <a:alpha val="25000"/>
                </a:srgbClr>
              </a:gs>
              <a:gs pos="100000">
                <a:srgbClr val="0E2841">
                  <a:alpha val="68000"/>
                </a:srgbClr>
              </a:gs>
            </a:gsLst>
            <a:lin ang="5400000" scaled="0"/>
          </a:gradFill>
          <a:ln>
            <a:noFill/>
          </a:ln>
        </p:spPr>
        <p:txBody>
          <a:bodyPr/>
          <a:lstStyle/>
          <a:p>
            <a:endParaRPr lang="en-US"/>
          </a:p>
        </p:txBody>
      </p:sp>
      <p:sp>
        <p:nvSpPr>
          <p:cNvPr id="3" name="Platshållare för bildnummer 2">
            <a:extLst>
              <a:ext uri="{FF2B5EF4-FFF2-40B4-BE49-F238E27FC236}">
                <a16:creationId xmlns:a16="http://schemas.microsoft.com/office/drawing/2014/main" id="{FE297C63-ECD5-D135-2132-3FE9B396C84A}"/>
              </a:ext>
            </a:extLst>
          </p:cNvPr>
          <p:cNvSpPr>
            <a:spLocks noGrp="1"/>
          </p:cNvSpPr>
          <p:nvPr>
            <p:ph type="sldNum" sz="quarter" idx="12"/>
          </p:nvPr>
        </p:nvSpPr>
        <p:spPr>
          <a:xfrm>
            <a:off x="10972800" y="6480000"/>
            <a:ext cx="914400" cy="300000"/>
          </a:xfrm>
          <a:prstGeom prst="rect">
            <a:avLst/>
          </a:prstGeom>
        </p:spPr>
        <p:txBody>
          <a:bodyPr/>
          <a:lstStyle/>
          <a:p>
            <a:pPr algn="r"/>
            <a:fld id="{01FD7705-EEBD-4425-B039-9F38DA3C22F9}" type="slidenum">
              <a:rPr lang="sv-SE" sz="1200" smtClean="0">
                <a:solidFill>
                  <a:srgbClr val="FFFFFF"/>
                </a:solidFill>
              </a:rPr>
              <a:pPr algn="r"/>
              <a:t>18</a:t>
            </a:fld>
            <a:endParaRPr lang="sv-SE"/>
          </a:p>
        </p:txBody>
      </p:sp>
      <p:sp>
        <p:nvSpPr>
          <p:cNvPr id="4" name="textruta 3">
            <a:extLst>
              <a:ext uri="{FF2B5EF4-FFF2-40B4-BE49-F238E27FC236}">
                <a16:creationId xmlns:a16="http://schemas.microsoft.com/office/drawing/2014/main" id="{641D6A2F-CF1E-A0EC-9281-C40CA137CC9E}"/>
              </a:ext>
            </a:extLst>
          </p:cNvPr>
          <p:cNvSpPr txBox="1"/>
          <p:nvPr/>
        </p:nvSpPr>
        <p:spPr>
          <a:xfrm>
            <a:off x="7080579" y="8197356"/>
            <a:ext cx="5558035" cy="1134221"/>
          </a:xfrm>
          <a:prstGeom prst="rect">
            <a:avLst/>
          </a:prstGeom>
          <a:noFill/>
        </p:spPr>
        <p:txBody>
          <a:bodyPr wrap="square">
            <a:spAutoFit/>
          </a:bodyPr>
          <a:lstStyle/>
          <a:p>
            <a:pPr marL="12700" marR="0" lvl="0" indent="0" algn="l" defTabSz="914400" rtl="0" eaLnBrk="1" fontAlgn="auto" latinLnBrk="0" hangingPunct="1">
              <a:lnSpc>
                <a:spcPct val="100000"/>
              </a:lnSpc>
              <a:spcBef>
                <a:spcPts val="1320"/>
              </a:spcBef>
              <a:spcAft>
                <a:spcPts val="0"/>
              </a:spcAft>
              <a:buClrTx/>
              <a:buSzTx/>
              <a:buFontTx/>
              <a:buNone/>
              <a:tabLst/>
              <a:defRPr/>
            </a:pP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TSG</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adheres</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to</a:t>
            </a:r>
            <a:r>
              <a:rPr kumimoji="0" lang="en-GB" sz="1800" b="0" i="0" u="none" strike="noStrike" kern="1200" cap="none" spc="-15"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national</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and</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international</a:t>
            </a:r>
            <a:r>
              <a:rPr kumimoji="0" lang="en-GB" sz="1800" b="0" i="0" u="none" strike="noStrike" kern="1200" cap="none" spc="-15"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agreements,</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10" normalizeH="0" baseline="0" noProof="0">
                <a:ln>
                  <a:noFill/>
                </a:ln>
                <a:solidFill>
                  <a:srgbClr val="35C7E8"/>
                </a:solidFill>
                <a:effectLst/>
                <a:uLnTx/>
                <a:uFillTx/>
                <a:latin typeface="Segoe UI" panose="020B0502040204020203" pitchFamily="34" charset="0"/>
                <a:cs typeface="Segoe UI" panose="020B0502040204020203" pitchFamily="34" charset="0"/>
              </a:rPr>
              <a:t>conventions,</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laws,</a:t>
            </a:r>
            <a:r>
              <a:rPr kumimoji="0" lang="en-GB" sz="1800" b="0" i="0" u="none" strike="noStrike" kern="1200" cap="none" spc="-15"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10" normalizeH="0" baseline="0" noProof="0">
                <a:ln>
                  <a:noFill/>
                </a:ln>
                <a:solidFill>
                  <a:srgbClr val="35C7E8"/>
                </a:solidFill>
                <a:effectLst/>
                <a:uLnTx/>
                <a:uFillTx/>
                <a:latin typeface="Segoe UI" panose="020B0502040204020203" pitchFamily="34" charset="0"/>
                <a:cs typeface="Segoe UI" panose="020B0502040204020203" pitchFamily="34" charset="0"/>
              </a:rPr>
              <a:t>regulations,</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trade</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practices,</a:t>
            </a:r>
            <a:r>
              <a:rPr kumimoji="0" lang="en-GB" sz="1800" b="0" i="0" u="none" strike="noStrike" kern="1200" cap="none" spc="-15"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and</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35C7E8"/>
                </a:solidFill>
                <a:effectLst/>
                <a:uLnTx/>
                <a:uFillTx/>
                <a:latin typeface="Segoe UI" panose="020B0502040204020203" pitchFamily="34" charset="0"/>
                <a:cs typeface="Segoe UI" panose="020B0502040204020203" pitchFamily="34" charset="0"/>
              </a:rPr>
              <a:t>good</a:t>
            </a:r>
            <a:r>
              <a:rPr kumimoji="0" lang="en-GB" sz="1800" b="0" i="0" u="none" strike="noStrike" kern="1200" cap="none" spc="-20" normalizeH="0" baseline="0" noProof="0">
                <a:ln>
                  <a:noFill/>
                </a:ln>
                <a:solidFill>
                  <a:srgbClr val="35C7E8"/>
                </a:solidFill>
                <a:effectLst/>
                <a:uLnTx/>
                <a:uFillTx/>
                <a:latin typeface="Segoe UI" panose="020B0502040204020203" pitchFamily="34" charset="0"/>
                <a:cs typeface="Segoe UI" panose="020B0502040204020203" pitchFamily="34" charset="0"/>
              </a:rPr>
              <a:t> </a:t>
            </a:r>
            <a:r>
              <a:rPr kumimoji="0" lang="en-GB" sz="1800" b="0" i="0" u="none" strike="noStrike" kern="1200" cap="none" spc="-10" normalizeH="0" baseline="0" noProof="0">
                <a:ln>
                  <a:noFill/>
                </a:ln>
                <a:solidFill>
                  <a:srgbClr val="35C7E8"/>
                </a:solidFill>
                <a:effectLst/>
                <a:uLnTx/>
                <a:uFillTx/>
                <a:latin typeface="Segoe UI" panose="020B0502040204020203" pitchFamily="34" charset="0"/>
                <a:cs typeface="Segoe UI" panose="020B0502040204020203" pitchFamily="34" charset="0"/>
              </a:rPr>
              <a:t>practices.</a:t>
            </a:r>
          </a:p>
          <a:p>
            <a:pPr marL="12700" marR="0" lvl="0" indent="0" algn="l" defTabSz="914400" rtl="0" eaLnBrk="1" fontAlgn="auto" latinLnBrk="0" hangingPunct="1">
              <a:lnSpc>
                <a:spcPts val="1425"/>
              </a:lnSpc>
              <a:spcBef>
                <a:spcPts val="100"/>
              </a:spcBef>
              <a:spcAft>
                <a:spcPts val="0"/>
              </a:spcAft>
              <a:buClrTx/>
              <a:buSzTx/>
              <a:buFontTx/>
              <a:buNone/>
              <a:tabLst/>
              <a:defRPr/>
            </a:pPr>
            <a:endParaRPr kumimoji="0" lang="sv-SE" sz="1800" b="0" i="0" u="none" strike="noStrike" kern="1200" cap="none" spc="-10" normalizeH="0" baseline="0" noProof="0">
              <a:ln>
                <a:noFill/>
              </a:ln>
              <a:solidFill>
                <a:srgbClr val="0A2B40"/>
              </a:solidFill>
              <a:effectLst/>
              <a:uLnTx/>
              <a:uFillTx/>
              <a:latin typeface="Segoe UI" panose="020B0502040204020203" pitchFamily="34" charset="0"/>
              <a:cs typeface="Segoe UI" panose="020B0502040204020203" pitchFamily="34" charset="0"/>
            </a:endParaRPr>
          </a:p>
        </p:txBody>
      </p:sp>
      <p:sp>
        <p:nvSpPr>
          <p:cNvPr id="12" name="textruta 11">
            <a:extLst>
              <a:ext uri="{FF2B5EF4-FFF2-40B4-BE49-F238E27FC236}">
                <a16:creationId xmlns:a16="http://schemas.microsoft.com/office/drawing/2014/main" id="{E9980549-193D-C051-1135-F5A81AD68D21}"/>
              </a:ext>
            </a:extLst>
          </p:cNvPr>
          <p:cNvSpPr txBox="1"/>
          <p:nvPr/>
        </p:nvSpPr>
        <p:spPr>
          <a:xfrm>
            <a:off x="7150000" y="4900000"/>
            <a:ext cx="4500000" cy="1250000"/>
          </a:xfrm>
          <a:prstGeom prst="roundRect">
            <a:avLst>
              <a:gd name="adj" fmla="val 6000"/>
            </a:avLst>
          </a:prstGeom>
          <a:solidFill>
            <a:srgbClr val="0E2841">
              <a:alpha val="62000"/>
            </a:srgbClr>
          </a:solidFill>
          <a:ln>
            <a:noFill/>
          </a:ln>
        </p:spPr>
        <p:txBody>
          <a:bodyPr wrap="square">
            <a:spAutoFit/>
          </a:bodyPr>
          <a:lstStyle/>
          <a:p>
            <a:pPr marL="12700" marR="0" lvl="0" indent="0" algn="l" defTabSz="914400" rtl="0" eaLnBrk="1" fontAlgn="auto" latinLnBrk="0" hangingPunct="1">
              <a:lnSpc>
                <a:spcPct val="100000"/>
              </a:lnSpc>
              <a:spcBef>
                <a:spcPts val="1260"/>
              </a:spcBef>
              <a:spcAft>
                <a:spcPts val="0"/>
              </a:spcAft>
              <a:buClrTx/>
              <a:buSzTx/>
              <a:buFontTx/>
              <a:buNone/>
              <a:tabLst/>
              <a:defRPr/>
            </a:pPr>
            <a:r>
              <a:rPr kumimoji="0" lang="en-GB"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rPr>
              <a:t>Our</a:t>
            </a:r>
            <a:r>
              <a:rPr kumimoji="0" lang="en-GB" sz="1800" b="0" i="0" u="none" strike="noStrike" kern="1200" cap="none" spc="-10" normalizeH="0" baseline="0" noProof="0">
                <a:ln>
                  <a:noFill/>
                </a:ln>
                <a:solidFill>
                  <a:srgbClr val="EAEAEA"/>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rPr>
              <a:t>ambition</a:t>
            </a:r>
            <a:r>
              <a:rPr kumimoji="0" lang="en-GB" sz="1800" b="0" i="0" u="none" strike="noStrike" kern="1200" cap="none" spc="-5" normalizeH="0" baseline="0" noProof="0">
                <a:ln>
                  <a:noFill/>
                </a:ln>
                <a:solidFill>
                  <a:srgbClr val="EAEAEA"/>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rPr>
              <a:t>for</a:t>
            </a:r>
            <a:r>
              <a:rPr kumimoji="0" lang="en-GB" sz="1800" b="0" i="0" u="none" strike="noStrike" kern="1200" cap="none" spc="-5" normalizeH="0" baseline="0" noProof="0">
                <a:ln>
                  <a:noFill/>
                </a:ln>
                <a:solidFill>
                  <a:srgbClr val="EAEAEA"/>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rPr>
              <a:t>2025</a:t>
            </a:r>
            <a:r>
              <a:rPr kumimoji="0" lang="en-GB" sz="1800" b="0" i="0" u="none" strike="noStrike" kern="1200" cap="none" spc="-10" normalizeH="0" baseline="0" noProof="0">
                <a:ln>
                  <a:noFill/>
                </a:ln>
                <a:solidFill>
                  <a:srgbClr val="EAEAEA"/>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rPr>
              <a:t>was</a:t>
            </a:r>
            <a:r>
              <a:rPr kumimoji="0" lang="en-GB" sz="1800" b="0" i="0" u="none" strike="noStrike" kern="1200" cap="none" spc="-5" normalizeH="0" baseline="0" noProof="0">
                <a:ln>
                  <a:noFill/>
                </a:ln>
                <a:solidFill>
                  <a:srgbClr val="EAEAEA"/>
                </a:solidFill>
                <a:effectLst/>
                <a:uLnTx/>
                <a:uFillTx/>
                <a:latin typeface="Segoe UI" panose="020B0502040204020203" pitchFamily="34" charset="0"/>
                <a:cs typeface="Segoe UI" panose="020B0502040204020203" pitchFamily="34" charset="0"/>
              </a:rPr>
              <a:t> </a:t>
            </a:r>
            <a:r>
              <a:rPr kumimoji="0" lang="en-GB"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rPr>
              <a:t>to </a:t>
            </a:r>
            <a:r>
              <a:rPr lang="en-GB" sz="1800">
                <a:solidFill>
                  <a:srgbClr val="EAEAEA"/>
                </a:solidFill>
                <a:latin typeface="Segoe UI" panose="020B0502040204020203" pitchFamily="34" charset="0"/>
                <a:cs typeface="Segoe UI" panose="020B0502040204020203" pitchFamily="34" charset="0"/>
              </a:rPr>
              <a:t>start measuring the rollout of our </a:t>
            </a:r>
            <a:r>
              <a:rPr lang="en-GB" sz="1800" err="1">
                <a:solidFill>
                  <a:srgbClr val="EAEAEA"/>
                </a:solidFill>
                <a:latin typeface="Segoe UI" panose="020B0502040204020203" pitchFamily="34" charset="0"/>
                <a:cs typeface="Segoe UI" panose="020B0502040204020203" pitchFamily="34" charset="0"/>
              </a:rPr>
              <a:t>SCoC</a:t>
            </a:r>
            <a:r>
              <a:rPr lang="en-GB" sz="1800">
                <a:solidFill>
                  <a:srgbClr val="EAEAEA"/>
                </a:solidFill>
                <a:latin typeface="Segoe UI" panose="020B0502040204020203" pitchFamily="34" charset="0"/>
                <a:cs typeface="Segoe UI" panose="020B0502040204020203" pitchFamily="34" charset="0"/>
              </a:rPr>
              <a:t>, beginning with the Forwarding suppliers </a:t>
            </a:r>
            <a:r>
              <a:rPr kumimoji="0" lang="en-GB"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rPr>
              <a:t>– </a:t>
            </a:r>
            <a:r>
              <a:rPr kumimoji="0" lang="en-GB" sz="1800" b="1"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rPr>
              <a:t>34% spend coverage achieved</a:t>
            </a:r>
          </a:p>
        </p:txBody>
      </p:sp>
      <p:sp>
        <p:nvSpPr>
          <p:cNvPr id="4106" name="Rubrik 2">
            <a:extLst>
              <a:ext uri="{FF2B5EF4-FFF2-40B4-BE49-F238E27FC236}">
                <a16:creationId xmlns:a16="http://schemas.microsoft.com/office/drawing/2014/main" id="{3326F176-0BDC-5DCF-C2DE-F3E46028B414}"/>
              </a:ext>
            </a:extLst>
          </p:cNvPr>
          <p:cNvSpPr/>
          <p:nvPr/>
        </p:nvSpPr>
        <p:spPr>
          <a:xfrm>
            <a:off x="700000" y="380000"/>
            <a:ext cx="6000000" cy="900000"/>
          </a:xfrm>
          <a:prstGeom prst="rect">
            <a:avLst/>
          </a:prstGeom>
        </p:spPr>
        <p:txBody>
          <a:bodyPr/>
          <a:lstStyle/>
          <a:p>
            <a:r>
              <a:rPr lang="sv-SE" sz="3200" err="1">
                <a:solidFill>
                  <a:srgbClr val="FFFFFF"/>
                </a:solidFill>
                <a:latin typeface="Segoe UI" panose="020B0502040204020203" pitchFamily="34" charset="0"/>
                <a:cs typeface="Segoe UI" panose="020B0502040204020203" pitchFamily="34" charset="0"/>
              </a:rPr>
              <a:t>Governance</a:t>
            </a:r>
            <a:endParaRPr lang="sv-SE">
              <a:latin typeface="Segoe UI" panose="020B0502040204020203" pitchFamily="34" charset="0"/>
              <a:cs typeface="Segoe UI" panose="020B0502040204020203" pitchFamily="34" charset="0"/>
            </a:endParaRPr>
          </a:p>
        </p:txBody>
      </p:sp>
      <p:sp>
        <p:nvSpPr>
          <p:cNvPr id="4107" name="textruta 4">
            <a:extLst>
              <a:ext uri="{FF2B5EF4-FFF2-40B4-BE49-F238E27FC236}">
                <a16:creationId xmlns:a16="http://schemas.microsoft.com/office/drawing/2014/main" id="{76D1F5B3-534B-803B-26A4-3456C799B9AA}"/>
              </a:ext>
            </a:extLst>
          </p:cNvPr>
          <p:cNvSpPr txBox="1"/>
          <p:nvPr/>
        </p:nvSpPr>
        <p:spPr>
          <a:xfrm>
            <a:off x="700000" y="1380000"/>
            <a:ext cx="5000000" cy="1391920"/>
          </a:xfrm>
          <a:prstGeom prst="rect">
            <a:avLst/>
          </a:prstGeom>
          <a:noFill/>
        </p:spPr>
        <p:txBody>
          <a:bodyPr wrap="square" numCol="1">
            <a:spAutoFit/>
          </a:bodyPr>
          <a:lstStyle/>
          <a:p>
            <a:pPr marL="12700" marR="399415" lvl="0" indent="0" algn="l" defTabSz="914400" rtl="0" eaLnBrk="1" fontAlgn="auto" latinLnBrk="0" hangingPunct="1">
              <a:lnSpc>
                <a:spcPts val="1360"/>
              </a:lnSpc>
              <a:spcBef>
                <a:spcPts val="100"/>
              </a:spcBef>
              <a:spcAft>
                <a:spcPts val="0"/>
              </a:spcAft>
              <a:buClrTx/>
              <a:buSzTx/>
              <a:buFontTx/>
              <a:buNone/>
              <a:tabLst/>
              <a:defRPr/>
            </a:pP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TSG</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conducts</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business</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with</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high</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integrity.</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This</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means</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that</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all</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employees</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are</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expected</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to</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perform</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their</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duties</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in</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an</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honest</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25" normalizeH="0" baseline="0" noProof="0">
                <a:ln>
                  <a:noFill/>
                </a:ln>
                <a:solidFill>
                  <a:srgbClr val="FFFFFF"/>
                </a:solidFill>
                <a:effectLst/>
                <a:uLnTx/>
                <a:uFillTx/>
                <a:latin typeface="Segoe UI" panose="020B0502040204020203" pitchFamily="34" charset="0"/>
                <a:cs typeface="Segoe UI" panose="020B0502040204020203" pitchFamily="34" charset="0"/>
              </a:rPr>
              <a:t>and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responsible</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manner</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with</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high</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ethics</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and</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morals.</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We</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promote</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culture</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of</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respect</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and</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fairness,</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ensuring</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that</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all</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stakeholders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of our company are</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treated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with</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respect</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and</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professionalism</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from</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management</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and</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co-workers and expect the same in return.</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sv-SE"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endParaRPr>
          </a:p>
        </p:txBody>
      </p:sp>
      <p:sp>
        <p:nvSpPr>
          <p:cNvPr id="4108" name="Platshållare för text 3">
            <a:extLst>
              <a:ext uri="{FF2B5EF4-FFF2-40B4-BE49-F238E27FC236}">
                <a16:creationId xmlns:a16="http://schemas.microsoft.com/office/drawing/2014/main" id="{9488E956-8BF0-15E9-2752-F316A42A3010}"/>
              </a:ext>
            </a:extLst>
          </p:cNvPr>
          <p:cNvSpPr txBox="1">
            <a:spLocks/>
          </p:cNvSpPr>
          <p:nvPr/>
        </p:nvSpPr>
        <p:spPr>
          <a:xfrm>
            <a:off x="700000" y="4600000"/>
            <a:ext cx="5000000" cy="1750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00" b="0" i="0" kern="1200">
                <a:solidFill>
                  <a:srgbClr val="FFFFFF"/>
                </a:solidFill>
                <a:latin typeface="IBM Plex Sans" panose="020B0503050203000203" pitchFamily="34" charset="0"/>
                <a:ea typeface="+mn-ea"/>
                <a:cs typeface="Space Grotesk"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lang="sv-SE" sz="2000" b="0" i="0" kern="1200">
                <a:solidFill>
                  <a:srgbClr val="FFFFFF"/>
                </a:solidFill>
                <a:latin typeface="IBM Plex Sans" panose="020B0503050203000203" pitchFamily="34" charset="0"/>
                <a:ea typeface="+mn-ea"/>
                <a:cs typeface="Space Grotesk"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rgbClr val="FFFFFF"/>
                </a:solidFill>
                <a:latin typeface="IBM Plex Sans" panose="020B0503050203000203"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rgbClr val="FFFFFF"/>
                </a:solidFill>
                <a:latin typeface="IBM Plex Sans" panose="020B0503050203000203"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FFFFFF"/>
                </a:solidFill>
                <a:latin typeface="IBM Plex Sans" panose="020B05030502030002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rgbClr val="FFFFFF"/>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rgbClr val="FFFFFF"/>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rgbClr val="FFFFFF"/>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rgbClr val="FFFFFF"/>
                </a:solidFill>
                <a:latin typeface="+mn-lt"/>
                <a:ea typeface="+mn-ea"/>
                <a:cs typeface="+mn-cs"/>
              </a:defRPr>
            </a:lvl9pPr>
          </a:lstStyle>
          <a:p>
            <a:pPr marL="1270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sv-SE" sz="1300" b="0" i="0" u="none" strike="noStrike" kern="1200" cap="none" spc="-10" normalizeH="0" baseline="0" noProof="0" err="1">
                <a:ln>
                  <a:noFill/>
                </a:ln>
                <a:solidFill>
                  <a:srgbClr val="FFFFFF"/>
                </a:solidFill>
                <a:effectLst/>
                <a:uLnTx/>
                <a:uFillTx/>
                <a:latin typeface="Segoe UI" panose="020B0502040204020203" pitchFamily="34" charset="0"/>
                <a:cs typeface="Segoe UI" panose="020B0502040204020203" pitchFamily="34" charset="0"/>
              </a:rPr>
              <a:t>Supplier</a:t>
            </a:r>
            <a:r>
              <a:rPr kumimoji="0" lang="sv-SE" sz="13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1300" b="0" i="0" u="none" strike="noStrike" kern="1200" cap="none" spc="-10" normalizeH="0" baseline="0" noProof="0" err="1">
                <a:ln>
                  <a:noFill/>
                </a:ln>
                <a:solidFill>
                  <a:srgbClr val="FFFFFF"/>
                </a:solidFill>
                <a:effectLst/>
                <a:uLnTx/>
                <a:uFillTx/>
                <a:latin typeface="Segoe UI" panose="020B0502040204020203" pitchFamily="34" charset="0"/>
                <a:cs typeface="Segoe UI" panose="020B0502040204020203" pitchFamily="34" charset="0"/>
              </a:rPr>
              <a:t>Code</a:t>
            </a:r>
            <a:r>
              <a:rPr kumimoji="0" lang="sv-SE" sz="13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1300" b="0" i="0" u="none" strike="noStrike" kern="1200" cap="none" spc="-10" normalizeH="0" baseline="0" noProof="0" err="1">
                <a:ln>
                  <a:noFill/>
                </a:ln>
                <a:solidFill>
                  <a:srgbClr val="FFFFFF"/>
                </a:solidFill>
                <a:effectLst/>
                <a:uLnTx/>
                <a:uFillTx/>
                <a:latin typeface="Segoe UI" panose="020B0502040204020203" pitchFamily="34" charset="0"/>
                <a:cs typeface="Segoe UI" panose="020B0502040204020203" pitchFamily="34" charset="0"/>
              </a:rPr>
              <a:t>of</a:t>
            </a:r>
            <a:r>
              <a:rPr kumimoji="0" lang="sv-SE" sz="13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1300" b="0" i="0" u="none" strike="noStrike" kern="1200" cap="none" spc="-10" normalizeH="0" baseline="0" noProof="0" err="1">
                <a:ln>
                  <a:noFill/>
                </a:ln>
                <a:solidFill>
                  <a:srgbClr val="FFFFFF"/>
                </a:solidFill>
                <a:effectLst/>
                <a:uLnTx/>
                <a:uFillTx/>
                <a:latin typeface="Segoe UI" panose="020B0502040204020203" pitchFamily="34" charset="0"/>
                <a:cs typeface="Segoe UI" panose="020B0502040204020203" pitchFamily="34" charset="0"/>
              </a:rPr>
              <a:t>Conduct</a:t>
            </a:r>
            <a:endParaRPr kumimoji="0" lang="sv-SE" sz="13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endParaRPr>
          </a:p>
          <a:p>
            <a:pPr marL="1270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Through</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our</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supplier</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code</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of</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conduct </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we communicate</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expectations around</a:t>
            </a:r>
            <a:r>
              <a:rPr kumimoji="0" lang="en-GB" sz="1100" b="0" i="0" u="none" strike="noStrike" kern="1200" cap="none" spc="-3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the</a:t>
            </a:r>
            <a:r>
              <a:rPr kumimoji="0" lang="en-GB" sz="1100" b="0" i="0" u="none" strike="noStrike" kern="1200" cap="none" spc="-3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environment,</a:t>
            </a:r>
            <a:r>
              <a:rPr kumimoji="0" lang="en-GB" sz="1100" b="0" i="0" u="none" strike="noStrike" kern="1200" cap="none" spc="-3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work environment,</a:t>
            </a:r>
            <a:r>
              <a:rPr kumimoji="0" lang="en-GB" sz="1100" b="0" i="0" u="none" strike="noStrike" kern="1200" cap="none" spc="-3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human</a:t>
            </a:r>
            <a:r>
              <a:rPr kumimoji="0" lang="en-GB" sz="1100" b="0" i="0" u="none" strike="noStrike" kern="1200" cap="none" spc="-3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rights</a:t>
            </a:r>
            <a:r>
              <a:rPr kumimoji="0" lang="en-GB" sz="1100" b="0" i="0" u="none" strike="noStrike" kern="1200" cap="none" spc="-2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and</a:t>
            </a:r>
            <a:r>
              <a:rPr kumimoji="0" lang="en-GB" sz="1100" b="0" i="0" u="none" strike="noStrike" kern="1200" cap="none" spc="-3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corruption</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a:t>
            </a:r>
          </a:p>
          <a:p>
            <a:pPr marL="1270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endPar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endParaRPr>
          </a:p>
          <a:p>
            <a:pPr marL="1270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By</a:t>
            </a:r>
            <a:r>
              <a:rPr kumimoji="0" lang="en-GB" sz="1100" b="0" i="0" u="none" strike="noStrike" kern="1200" cap="none" spc="-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choosing</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carriers</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that</a:t>
            </a:r>
            <a:r>
              <a:rPr kumimoji="0" lang="en-GB" sz="1100" b="0" i="0" u="none" strike="noStrike" kern="1200" cap="none" spc="-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maintain</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good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working</a:t>
            </a:r>
            <a:r>
              <a:rPr kumimoji="0" lang="en-GB" sz="1100" b="0" i="0" u="none" strike="noStrike" kern="1200" cap="none" spc="-2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conditions</a:t>
            </a:r>
            <a:r>
              <a:rPr kumimoji="0" lang="en-GB" sz="1100" b="0" i="0" u="none" strike="noStrike" kern="1200" cap="none" spc="-2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throughout</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the</a:t>
            </a:r>
            <a:r>
              <a:rPr kumimoji="0" lang="en-GB" sz="1100" b="0" i="0" u="none" strike="noStrike" kern="1200" cap="none" spc="-2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supply</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chain,</a:t>
            </a:r>
            <a:r>
              <a:rPr kumimoji="0" lang="en-GB" sz="1100" b="0" i="0" u="none" strike="noStrike" kern="1200" cap="none" spc="-2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we</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send</a:t>
            </a:r>
            <a:r>
              <a:rPr kumimoji="0" lang="en-GB" sz="1100" b="0" i="0" u="none" strike="noStrike" kern="1200" cap="none" spc="-2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clear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message</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about</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our</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commitment</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to</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promoting</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fairness</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and</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dignity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in</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the</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transportation</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industry.</a:t>
            </a:r>
          </a:p>
          <a:p>
            <a:pPr marL="1270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endPar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endParaRPr>
          </a:p>
          <a:p>
            <a:pPr marL="1270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endParaRPr kumimoji="0" lang="sv-SE"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endParaRPr>
          </a:p>
        </p:txBody>
      </p:sp>
      <p:sp>
        <p:nvSpPr>
          <p:cNvPr id="4109" name="Platshållare för text 3">
            <a:extLst>
              <a:ext uri="{FF2B5EF4-FFF2-40B4-BE49-F238E27FC236}">
                <a16:creationId xmlns:a16="http://schemas.microsoft.com/office/drawing/2014/main" id="{F4EDBBBE-B150-86E6-C830-E83E28E99435}"/>
              </a:ext>
            </a:extLst>
          </p:cNvPr>
          <p:cNvSpPr txBox="1">
            <a:spLocks/>
          </p:cNvSpPr>
          <p:nvPr/>
        </p:nvSpPr>
        <p:spPr>
          <a:xfrm>
            <a:off x="700000" y="3050000"/>
            <a:ext cx="5000000" cy="1450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00" b="0" i="0" kern="1200">
                <a:solidFill>
                  <a:srgbClr val="FFFFFF"/>
                </a:solidFill>
                <a:latin typeface="IBM Plex Sans" panose="020B0503050203000203" pitchFamily="34" charset="0"/>
                <a:ea typeface="+mn-ea"/>
                <a:cs typeface="Space Grotesk"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lang="sv-SE" sz="2000" b="0" i="0" kern="1200">
                <a:solidFill>
                  <a:srgbClr val="FFFFFF"/>
                </a:solidFill>
                <a:latin typeface="IBM Plex Sans" panose="020B0503050203000203" pitchFamily="34" charset="0"/>
                <a:ea typeface="+mn-ea"/>
                <a:cs typeface="Space Grotesk"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rgbClr val="FFFFFF"/>
                </a:solidFill>
                <a:latin typeface="IBM Plex Sans" panose="020B0503050203000203"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rgbClr val="FFFFFF"/>
                </a:solidFill>
                <a:latin typeface="IBM Plex Sans" panose="020B0503050203000203"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FFFFFF"/>
                </a:solidFill>
                <a:latin typeface="IBM Plex Sans" panose="020B05030502030002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rgbClr val="FFFFFF"/>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rgbClr val="FFFFFF"/>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rgbClr val="FFFFFF"/>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rgbClr val="FFFFFF"/>
                </a:solidFill>
                <a:latin typeface="+mn-lt"/>
                <a:ea typeface="+mn-ea"/>
                <a:cs typeface="+mn-cs"/>
              </a:defRPr>
            </a:lvl9pPr>
          </a:lstStyle>
          <a:p>
            <a:pPr marL="1270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sv-SE" sz="1300" b="0" i="0" u="none" strike="noStrike" kern="1200" cap="none" spc="-10" normalizeH="0" baseline="0" noProof="0" err="1">
                <a:ln>
                  <a:noFill/>
                </a:ln>
                <a:solidFill>
                  <a:srgbClr val="FFFFFF"/>
                </a:solidFill>
                <a:effectLst/>
                <a:uLnTx/>
                <a:uFillTx/>
                <a:latin typeface="Segoe UI" panose="020B0502040204020203" pitchFamily="34" charset="0"/>
                <a:cs typeface="Segoe UI" panose="020B0502040204020203" pitchFamily="34" charset="0"/>
              </a:rPr>
              <a:t>Code</a:t>
            </a:r>
            <a:r>
              <a:rPr kumimoji="0" lang="sv-SE" sz="13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1300" b="0" i="0" u="none" strike="noStrike" kern="1200" cap="none" spc="-10" normalizeH="0" baseline="0" noProof="0" err="1">
                <a:ln>
                  <a:noFill/>
                </a:ln>
                <a:solidFill>
                  <a:srgbClr val="FFFFFF"/>
                </a:solidFill>
                <a:effectLst/>
                <a:uLnTx/>
                <a:uFillTx/>
                <a:latin typeface="Segoe UI" panose="020B0502040204020203" pitchFamily="34" charset="0"/>
                <a:cs typeface="Segoe UI" panose="020B0502040204020203" pitchFamily="34" charset="0"/>
              </a:rPr>
              <a:t>of</a:t>
            </a:r>
            <a:r>
              <a:rPr kumimoji="0" lang="sv-SE" sz="13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1300" b="0" i="0" u="none" strike="noStrike" kern="1200" cap="none" spc="-10" normalizeH="0" baseline="0" noProof="0" err="1">
                <a:ln>
                  <a:noFill/>
                </a:ln>
                <a:solidFill>
                  <a:srgbClr val="FFFFFF"/>
                </a:solidFill>
                <a:effectLst/>
                <a:uLnTx/>
                <a:uFillTx/>
                <a:latin typeface="Segoe UI" panose="020B0502040204020203" pitchFamily="34" charset="0"/>
                <a:cs typeface="Segoe UI" panose="020B0502040204020203" pitchFamily="34" charset="0"/>
              </a:rPr>
              <a:t>Conduct</a:t>
            </a:r>
            <a:endParaRPr kumimoji="0" lang="sv-SE" sz="13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endParaRPr>
          </a:p>
          <a:p>
            <a:pPr marL="1270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Our</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code</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of</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conduct</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guides</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our</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employees</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to</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follow</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our</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values,</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detailing</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our</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expectations</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of</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high</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ethical</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standards</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in</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dealing</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with</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external</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25" normalizeH="0" baseline="0" noProof="0">
                <a:ln>
                  <a:noFill/>
                </a:ln>
                <a:solidFill>
                  <a:srgbClr val="FFFFFF"/>
                </a:solidFill>
                <a:effectLst/>
                <a:uLnTx/>
                <a:uFillTx/>
                <a:latin typeface="Segoe UI" panose="020B0502040204020203" pitchFamily="34" charset="0"/>
                <a:cs typeface="Segoe UI" panose="020B0502040204020203" pitchFamily="34" charset="0"/>
              </a:rPr>
              <a:t>and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internal</a:t>
            </a:r>
            <a:r>
              <a:rPr kumimoji="0" lang="en-GB" sz="1100" b="0" i="0" u="none" strike="noStrike" kern="1200" cap="none" spc="-2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partners</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and</a:t>
            </a:r>
            <a:r>
              <a:rPr kumimoji="0" lang="en-GB" sz="1100" b="0" i="0" u="none" strike="noStrike" kern="1200" cap="none" spc="-15"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en-GB"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rPr>
              <a:t>co-workers.</a:t>
            </a:r>
            <a:endParaRPr kumimoji="0" lang="sv-SE" sz="1100" b="0" i="0" u="none" strike="noStrike" kern="1200" cap="none" spc="-10" normalizeH="0" baseline="0" noProof="0">
              <a:ln>
                <a:noFill/>
              </a:ln>
              <a:solidFill>
                <a:srgbClr val="FFFFFF"/>
              </a:solidFill>
              <a:effectLst/>
              <a:uLnTx/>
              <a:uFillTx/>
              <a:latin typeface="Segoe UI" panose="020B0502040204020203" pitchFamily="34" charset="0"/>
              <a:cs typeface="Segoe UI" panose="020B0502040204020203" pitchFamily="34" charset="0"/>
            </a:endParaRPr>
          </a:p>
        </p:txBody>
      </p:sp>
      <p:grpSp>
        <p:nvGrpSpPr>
          <p:cNvPr id="6" name="Grupp 5">
            <a:extLst>
              <a:ext uri="{FF2B5EF4-FFF2-40B4-BE49-F238E27FC236}">
                <a16:creationId xmlns:a16="http://schemas.microsoft.com/office/drawing/2014/main" id="{15624E0D-80BC-AD09-00E6-D6596054F28C}"/>
              </a:ext>
            </a:extLst>
          </p:cNvPr>
          <p:cNvGrpSpPr/>
          <p:nvPr/>
        </p:nvGrpSpPr>
        <p:grpSpPr>
          <a:xfrm>
            <a:off x="6334327" y="5051895"/>
            <a:ext cx="830997" cy="830997"/>
            <a:chOff x="3039182" y="2192681"/>
            <a:chExt cx="1223010" cy="1223010"/>
          </a:xfrm>
        </p:grpSpPr>
        <p:grpSp>
          <p:nvGrpSpPr>
            <p:cNvPr id="7" name="Grupp 6">
              <a:extLst>
                <a:ext uri="{FF2B5EF4-FFF2-40B4-BE49-F238E27FC236}">
                  <a16:creationId xmlns:a16="http://schemas.microsoft.com/office/drawing/2014/main" id="{46DC9108-8876-9BB4-D6CD-059B24C992CD}"/>
                </a:ext>
              </a:extLst>
            </p:cNvPr>
            <p:cNvGrpSpPr/>
            <p:nvPr/>
          </p:nvGrpSpPr>
          <p:grpSpPr>
            <a:xfrm>
              <a:off x="3412165" y="2583290"/>
              <a:ext cx="514350" cy="449350"/>
              <a:chOff x="3669030" y="2328312"/>
              <a:chExt cx="1040130" cy="908685"/>
            </a:xfrm>
          </p:grpSpPr>
          <p:cxnSp>
            <p:nvCxnSpPr>
              <p:cNvPr id="9" name="Rak 8">
                <a:extLst>
                  <a:ext uri="{FF2B5EF4-FFF2-40B4-BE49-F238E27FC236}">
                    <a16:creationId xmlns:a16="http://schemas.microsoft.com/office/drawing/2014/main" id="{44990A48-161B-12AB-2D22-02B2D2FB1823}"/>
                  </a:ext>
                </a:extLst>
              </p:cNvPr>
              <p:cNvCxnSpPr/>
              <p:nvPr/>
            </p:nvCxnSpPr>
            <p:spPr>
              <a:xfrm flipV="1">
                <a:off x="3829050" y="2328312"/>
                <a:ext cx="880110" cy="908685"/>
              </a:xfrm>
              <a:prstGeom prst="line">
                <a:avLst/>
              </a:prstGeom>
              <a:ln w="139700" cap="rnd">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1" name="Rak 10">
                <a:extLst>
                  <a:ext uri="{FF2B5EF4-FFF2-40B4-BE49-F238E27FC236}">
                    <a16:creationId xmlns:a16="http://schemas.microsoft.com/office/drawing/2014/main" id="{15247000-D6CA-D1DC-C3DD-6198E2BAB679}"/>
                  </a:ext>
                </a:extLst>
              </p:cNvPr>
              <p:cNvCxnSpPr>
                <a:cxnSpLocks/>
              </p:cNvCxnSpPr>
              <p:nvPr/>
            </p:nvCxnSpPr>
            <p:spPr>
              <a:xfrm flipH="1" flipV="1">
                <a:off x="3669030" y="2622368"/>
                <a:ext cx="160020" cy="599820"/>
              </a:xfrm>
              <a:prstGeom prst="line">
                <a:avLst/>
              </a:prstGeom>
              <a:ln w="139700" cap="rnd">
                <a:solidFill>
                  <a:srgbClr val="00B050"/>
                </a:solidFill>
              </a:ln>
            </p:spPr>
            <p:style>
              <a:lnRef idx="2">
                <a:schemeClr val="accent1"/>
              </a:lnRef>
              <a:fillRef idx="0">
                <a:schemeClr val="accent1"/>
              </a:fillRef>
              <a:effectRef idx="1">
                <a:schemeClr val="accent1"/>
              </a:effectRef>
              <a:fontRef idx="minor">
                <a:schemeClr val="tx1"/>
              </a:fontRef>
            </p:style>
          </p:cxnSp>
        </p:grpSp>
        <p:sp>
          <p:nvSpPr>
            <p:cNvPr id="8" name="Ellips 7">
              <a:extLst>
                <a:ext uri="{FF2B5EF4-FFF2-40B4-BE49-F238E27FC236}">
                  <a16:creationId xmlns:a16="http://schemas.microsoft.com/office/drawing/2014/main" id="{8639D0D6-053B-0C35-1EBA-6F2B18276281}"/>
                </a:ext>
              </a:extLst>
            </p:cNvPr>
            <p:cNvSpPr/>
            <p:nvPr/>
          </p:nvSpPr>
          <p:spPr>
            <a:xfrm>
              <a:off x="3039182" y="2192681"/>
              <a:ext cx="1223010" cy="1223010"/>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1296897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85000"/>
          </a:schemeClr>
        </a:solidFill>
        <a:effectLst/>
      </p:bgPr>
    </p:bg>
    <p:spTree>
      <p:nvGrpSpPr>
        <p:cNvPr id="1" name=""/>
        <p:cNvGrpSpPr/>
        <p:nvPr/>
      </p:nvGrpSpPr>
      <p:grpSpPr>
        <a:xfrm>
          <a:off x="0" y="0"/>
          <a:ext cx="0" cy="0"/>
          <a:chOff x="0" y="0"/>
          <a:chExt cx="0" cy="0"/>
        </a:xfrm>
      </p:grpSpPr>
      <p:pic>
        <p:nvPicPr>
          <p:cNvPr id="5124" name="Picture 4" descr="a close up of a rope on a boat">
            <a:extLst>
              <a:ext uri="{FF2B5EF4-FFF2-40B4-BE49-F238E27FC236}">
                <a16:creationId xmlns:a16="http://schemas.microsoft.com/office/drawing/2014/main" id="{5D5CD8F4-7000-291A-148E-4707B110AC0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2556" b="2556"/>
          <a:stretch/>
        </p:blipFill>
        <p:spPr bwMode="auto">
          <a:xfrm>
            <a:off x="355951" y="847493"/>
            <a:ext cx="5740050" cy="5446672"/>
          </a:xfrm>
          <a:prstGeom prst="round1Rect">
            <a:avLst/>
          </a:prstGeom>
          <a:noFill/>
          <a:extLst>
            <a:ext uri="{909E8E84-426E-40DD-AFC4-6F175D3DCCD1}">
              <a14:hiddenFill xmlns:a14="http://schemas.microsoft.com/office/drawing/2010/main">
                <a:solidFill>
                  <a:srgbClr val="FFFFFF"/>
                </a:solidFill>
              </a14:hiddenFill>
            </a:ext>
          </a:extLst>
        </p:spPr>
      </p:pic>
      <p:sp>
        <p:nvSpPr>
          <p:cNvPr id="16" name="Platshållare för text 3">
            <a:extLst>
              <a:ext uri="{FF2B5EF4-FFF2-40B4-BE49-F238E27FC236}">
                <a16:creationId xmlns:a16="http://schemas.microsoft.com/office/drawing/2014/main" id="{8CC8638E-0D3A-6978-F3E5-DD033551658B}"/>
              </a:ext>
            </a:extLst>
          </p:cNvPr>
          <p:cNvSpPr txBox="1">
            <a:spLocks/>
          </p:cNvSpPr>
          <p:nvPr/>
        </p:nvSpPr>
        <p:spPr>
          <a:xfrm>
            <a:off x="6345655" y="2238866"/>
            <a:ext cx="5160887" cy="401628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b="1" kern="1200">
                <a:solidFill>
                  <a:schemeClr val="tx1"/>
                </a:solidFill>
                <a:latin typeface="Space Grotesk" pitchFamily="2" charset="77"/>
                <a:ea typeface="+mn-ea"/>
                <a:cs typeface="Space Grotesk"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lang="sv-SE" sz="2400" b="1" kern="1200" dirty="0" smtClean="0">
                <a:solidFill>
                  <a:schemeClr val="tx1"/>
                </a:solidFill>
                <a:latin typeface="Space Grotesk" pitchFamily="2" charset="77"/>
                <a:ea typeface="+mn-ea"/>
                <a:cs typeface="Space Grotesk"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sv-SE" sz="105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Whistleblower</a:t>
            </a:r>
            <a:r>
              <a:rPr kumimoji="0" lang="sv-SE" sz="105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System</a:t>
            </a:r>
          </a:p>
          <a:p>
            <a:pPr marL="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Violations or suspected crimes and other violations of our code of conduct can be reported anonymously via our whistleblower system are followed up and investigated by an external partner together with a notification committee appointed by the board.</a:t>
            </a:r>
          </a:p>
          <a:p>
            <a:pPr marL="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endParaRPr kumimoji="0" lang="sv-SE" sz="900" b="0" i="0" u="none" strike="noStrike" kern="1200" cap="none" spc="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sv-SE" sz="105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Anti-</a:t>
            </a:r>
            <a:r>
              <a:rPr kumimoji="0" lang="sv-SE" sz="105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corruption</a:t>
            </a:r>
            <a:endParaRPr kumimoji="0" lang="sv-SE" sz="105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We do not accept or allow bribes, abuse of power, unfair compensation, cartel formation or actions that may inhibit the free market.</a:t>
            </a:r>
          </a:p>
          <a:p>
            <a:pPr marL="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endParaRPr kumimoji="0" lang="sv-SE" sz="900" b="0"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sv-SE" sz="105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Compliance</a:t>
            </a:r>
            <a:r>
              <a:rPr kumimoji="0" lang="sv-SE" sz="105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105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of</a:t>
            </a:r>
            <a:r>
              <a:rPr kumimoji="0" lang="sv-SE" sz="105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 </a:t>
            </a:r>
            <a:r>
              <a:rPr kumimoji="0" lang="sv-SE" sz="1050" b="1" i="0" u="none" strike="noStrike" kern="1200" cap="none" spc="-10" normalizeH="0" baseline="0" noProof="0" dirty="0" err="1">
                <a:ln>
                  <a:noFill/>
                </a:ln>
                <a:solidFill>
                  <a:srgbClr val="EAEAEA">
                    <a:lumMod val="10000"/>
                  </a:srgbClr>
                </a:solidFill>
                <a:effectLst/>
                <a:uLnTx/>
                <a:uFillTx/>
                <a:latin typeface="Segoe UI" panose="020B0502040204020203" pitchFamily="34" charset="0"/>
                <a:cs typeface="Segoe UI" panose="020B0502040204020203" pitchFamily="34" charset="0"/>
              </a:rPr>
              <a:t>Goods</a:t>
            </a:r>
            <a:endParaRPr kumimoji="0" lang="sv-SE" sz="105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The goods flow we manage for our customers shall be compliant with all applicable regulations. In case of suspicion of a violation of this, TSG cooperates with the Customs authorities and other relevant bodies. All crew and port staff moving on the ships must be ISPS qualified, and the procedures for checking staff on duty are strict. Unauthorized arrivals are dealt with according to international law and contact with local authorities is made immediately.</a:t>
            </a:r>
          </a:p>
          <a:p>
            <a:pPr marL="0" marR="29845"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endParaRPr>
          </a:p>
          <a:p>
            <a:pPr marL="0" marR="29845"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en-GB" sz="1050" b="1" i="0" u="none" strike="noStrike" kern="1200" cap="none" spc="-1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Cyber Security</a:t>
            </a:r>
          </a:p>
          <a:p>
            <a:pPr marL="0" marR="29845" lvl="0" indent="0" algn="l" defTabSz="914400" rtl="0" eaLnBrk="1" fontAlgn="auto" latinLnBrk="0" hangingPunct="1">
              <a:lnSpc>
                <a:spcPts val="1425"/>
              </a:lnSpc>
              <a:spcBef>
                <a:spcPts val="10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rgbClr val="EAEAEA">
                    <a:lumMod val="10000"/>
                  </a:srgbClr>
                </a:solidFill>
                <a:effectLst/>
                <a:uLnTx/>
                <a:uFillTx/>
                <a:latin typeface="Segoe UI" panose="020B0502040204020203" pitchFamily="34" charset="0"/>
                <a:cs typeface="Segoe UI" panose="020B0502040204020203" pitchFamily="34" charset="0"/>
              </a:rPr>
              <a:t>TSG recognizes the increased threat of cyber security breaches for customers and other stakeholders and is covered by NIS 2 regulation. In 2025 we continued with regular cyber security training for our staff and a close cooperation with our IT suppliers to maintain high-standards of cyber security. </a:t>
            </a:r>
          </a:p>
        </p:txBody>
      </p:sp>
      <p:sp>
        <p:nvSpPr>
          <p:cNvPr id="31" name="Platshållare för bildnummer 2">
            <a:extLst>
              <a:ext uri="{FF2B5EF4-FFF2-40B4-BE49-F238E27FC236}">
                <a16:creationId xmlns:a16="http://schemas.microsoft.com/office/drawing/2014/main" id="{0BFA8950-CDC8-5850-967A-944E5B5A2B50}"/>
              </a:ext>
            </a:extLst>
          </p:cNvPr>
          <p:cNvSpPr>
            <a:spLocks noGrp="1"/>
          </p:cNvSpPr>
          <p:nvPr>
            <p:ph type="sldNum" sz="quarter" idx="12"/>
          </p:nvPr>
        </p:nvSpPr>
        <p:spPr>
          <a:xfrm>
            <a:off x="10972800" y="6480000"/>
            <a:ext cx="914400" cy="3000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C2BDCA-1FDB-7E4C-A94F-84F23A681822}" type="slidenum">
              <a:rPr lang="sv-SE" sz="1200" smtClean="0">
                <a:solidFill>
                  <a:srgbClr val="0E2841"/>
                </a:solidFil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1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sp>
        <p:nvSpPr>
          <p:cNvPr id="8" name="Platshållare för bildnummer 2">
            <a:extLst>
              <a:ext uri="{FF2B5EF4-FFF2-40B4-BE49-F238E27FC236}">
                <a16:creationId xmlns:a16="http://schemas.microsoft.com/office/drawing/2014/main" id="{8713BA91-BE19-900E-8E81-E3E1D9357E14}"/>
              </a:ext>
            </a:extLst>
          </p:cNvPr>
          <p:cNvSpPr txBox="1">
            <a:spLocks/>
          </p:cNvSpPr>
          <p:nvPr/>
        </p:nvSpPr>
        <p:spPr>
          <a:xfrm>
            <a:off x="435480" y="302858"/>
            <a:ext cx="11493587" cy="365125"/>
          </a:xfrm>
          <a:prstGeom prst="rect">
            <a:avLst/>
          </a:prstGeom>
        </p:spPr>
        <p:txBody>
          <a:bodyPr vert="horz" lIns="91440" tIns="45720" rIns="91440" bIns="45720" rtlCol="0" anchor="ctr"/>
          <a:lstStyle>
            <a:defPPr>
              <a:defRPr lang="sv-SE"/>
            </a:defPPr>
            <a:lvl1pPr marL="0" algn="ctr" defTabSz="914400" rtl="0" eaLnBrk="1" latinLnBrk="0" hangingPunct="1">
              <a:defRPr sz="1100" b="0" i="0" kern="1200">
                <a:solidFill>
                  <a:schemeClr val="bg1"/>
                </a:solidFill>
                <a:latin typeface="Space Grotesk" pitchFamily="2" charset="77"/>
                <a:ea typeface="+mn-ea"/>
                <a:cs typeface="Space Grotesk"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DC2BDCA-1FDB-7E4C-A94F-84F23A681822}" type="slidenum">
              <a:rPr kumimoji="0" lang="sv-SE" sz="1100" b="0" i="0" u="none" strike="noStrike" kern="1200" cap="none" spc="0" normalizeH="0" baseline="0" noProof="0" smtClean="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1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64244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descr="World Ocean Day - Sharing Sweden">
            <a:extLst>
              <a:ext uri="{FF2B5EF4-FFF2-40B4-BE49-F238E27FC236}">
                <a16:creationId xmlns:a16="http://schemas.microsoft.com/office/drawing/2014/main" id="{CB5C2CD9-7BF4-AE56-F844-018000A8844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2500" b="12500"/>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Platshållare för text 3">
            <a:extLst>
              <a:ext uri="{FF2B5EF4-FFF2-40B4-BE49-F238E27FC236}">
                <a16:creationId xmlns:a16="http://schemas.microsoft.com/office/drawing/2014/main" id="{1697C6AD-E786-29A0-2907-6676AC50BF29}"/>
              </a:ext>
            </a:extLst>
          </p:cNvPr>
          <p:cNvSpPr>
            <a:spLocks noGrp="1"/>
          </p:cNvSpPr>
          <p:nvPr>
            <p:ph type="body" idx="10"/>
          </p:nvPr>
        </p:nvSpPr>
        <p:spPr>
          <a:xfrm>
            <a:off x="248972" y="591563"/>
            <a:ext cx="4773404" cy="4717284"/>
          </a:xfrm>
        </p:spPr>
        <p:txBody>
          <a:bodyPr vert="horz" lIns="91440" tIns="45720" rIns="91440" bIns="45720" rtlCol="0" anchor="t">
            <a:noAutofit/>
          </a:bodyPr>
          <a:lstStyle/>
          <a:p>
            <a:pPr algn="l" fontAlgn="base">
              <a:lnSpc>
                <a:spcPts val="1500"/>
              </a:lnSpc>
              <a:buNone/>
            </a:pPr>
            <a:r>
              <a:rPr lang="en-GB" sz="1100" b="0" i="0" dirty="0">
                <a:solidFill>
                  <a:srgbClr val="000000"/>
                </a:solidFill>
                <a:effectLst/>
                <a:latin typeface="Segoe UI" panose="020B0502040204020203" pitchFamily="34" charset="0"/>
                <a:cs typeface="Segoe UI" panose="020B0502040204020203" pitchFamily="34" charset="0"/>
              </a:rPr>
              <a:t>As we reflect on 2025, I am proud of the steady progress we continue to make on our journey toward a more sustainable future. In a year marked by ongoing uncertainty and change, maintaining a clear direction and continuing to move forward with consistency has been essential.</a:t>
            </a:r>
          </a:p>
          <a:p>
            <a:pPr algn="l" fontAlgn="base">
              <a:lnSpc>
                <a:spcPts val="1500"/>
              </a:lnSpc>
              <a:buNone/>
            </a:pPr>
            <a:r>
              <a:rPr lang="en-GB" sz="1100" b="0" i="0" dirty="0">
                <a:solidFill>
                  <a:srgbClr val="000000"/>
                </a:solidFill>
                <a:effectLst/>
                <a:latin typeface="Segoe UI" panose="020B0502040204020203" pitchFamily="34" charset="0"/>
                <a:cs typeface="Segoe UI" panose="020B0502040204020203" pitchFamily="34" charset="0"/>
              </a:rPr>
              <a:t>Our commitment to responsible forwarding, efficient terminal operations, and environmentally conscious short sea shipping remains strong. Sustainability is an integrated part of how we operate and how we take responsibility within the logistics sector.</a:t>
            </a:r>
          </a:p>
          <a:p>
            <a:pPr algn="l" fontAlgn="base">
              <a:lnSpc>
                <a:spcPts val="1500"/>
              </a:lnSpc>
              <a:buNone/>
            </a:pPr>
            <a:r>
              <a:rPr lang="en-GB" sz="1100" b="0" i="0" dirty="0">
                <a:solidFill>
                  <a:srgbClr val="000000"/>
                </a:solidFill>
                <a:effectLst/>
                <a:latin typeface="Segoe UI" panose="020B0502040204020203" pitchFamily="34" charset="0"/>
                <a:cs typeface="Segoe UI" panose="020B0502040204020203" pitchFamily="34" charset="0"/>
              </a:rPr>
              <a:t>During the year, we continued to strengthen our responsible supply chain management by increasing transparency and engaging with suppliers on sustainability performance. We also reached an important milestone of net zero offices by reducing emissions where possible and climate‑compensating the remaining CO₂ emissions . This is an important step forward, while we continue to address emissions across our broader operations over time.</a:t>
            </a:r>
          </a:p>
          <a:p>
            <a:pPr algn="l" fontAlgn="base">
              <a:lnSpc>
                <a:spcPts val="1500"/>
              </a:lnSpc>
              <a:buNone/>
            </a:pPr>
            <a:r>
              <a:rPr lang="en-GB" sz="1100" b="0" i="0" dirty="0">
                <a:solidFill>
                  <a:srgbClr val="000000"/>
                </a:solidFill>
                <a:effectLst/>
                <a:latin typeface="Segoe UI" panose="020B0502040204020203" pitchFamily="34" charset="0"/>
                <a:cs typeface="Segoe UI" panose="020B0502040204020203" pitchFamily="34" charset="0"/>
              </a:rPr>
              <a:t>People and safety remain fundamental priorities. We are therefore particularly proud that no workplace accidents </a:t>
            </a:r>
            <a:r>
              <a:rPr lang="en-GB" sz="1100" b="0" i="0" dirty="0" err="1">
                <a:solidFill>
                  <a:srgbClr val="000000"/>
                </a:solidFill>
                <a:effectLst/>
                <a:latin typeface="Segoe UI" panose="020B0502040204020203" pitchFamily="34" charset="0"/>
                <a:cs typeface="Segoe UI" panose="020B0502040204020203" pitchFamily="34" charset="0"/>
              </a:rPr>
              <a:t>occured</a:t>
            </a:r>
            <a:r>
              <a:rPr lang="en-GB" sz="1100" b="0" i="0" dirty="0">
                <a:solidFill>
                  <a:srgbClr val="000000"/>
                </a:solidFill>
                <a:effectLst/>
                <a:latin typeface="Segoe UI" panose="020B0502040204020203" pitchFamily="34" charset="0"/>
                <a:cs typeface="Segoe UI" panose="020B0502040204020203" pitchFamily="34" charset="0"/>
              </a:rPr>
              <a:t> for the second consecutive year, reflecting our continued focus on a safe and healthy working environment.</a:t>
            </a:r>
          </a:p>
          <a:p>
            <a:pPr algn="l" fontAlgn="base">
              <a:lnSpc>
                <a:spcPts val="1500"/>
              </a:lnSpc>
              <a:buNone/>
            </a:pPr>
            <a:r>
              <a:rPr lang="en-GB" sz="1100" b="0" i="0" dirty="0">
                <a:solidFill>
                  <a:srgbClr val="000000"/>
                </a:solidFill>
                <a:effectLst/>
                <a:latin typeface="Segoe UI" panose="020B0502040204020203" pitchFamily="34" charset="0"/>
                <a:cs typeface="Segoe UI" panose="020B0502040204020203" pitchFamily="34" charset="0"/>
              </a:rPr>
              <a:t>In uncertain times, meaningful progress requires steady commitment and a long-term perspective. By continuing to take deliberate steps forward, we build resilience and a solid foundation for the future.</a:t>
            </a:r>
          </a:p>
          <a:p>
            <a:pPr algn="l" fontAlgn="base">
              <a:lnSpc>
                <a:spcPts val="1500"/>
              </a:lnSpc>
              <a:buNone/>
            </a:pPr>
            <a:r>
              <a:rPr lang="en-GB" sz="1100" b="0" i="0" dirty="0">
                <a:solidFill>
                  <a:srgbClr val="000000"/>
                </a:solidFill>
                <a:effectLst/>
                <a:latin typeface="Segoe UI" panose="020B0502040204020203" pitchFamily="34" charset="0"/>
                <a:cs typeface="Segoe UI" panose="020B0502040204020203" pitchFamily="34" charset="0"/>
              </a:rPr>
              <a:t>Thank you for being part of this journey.</a:t>
            </a:r>
          </a:p>
          <a:p>
            <a:endParaRPr lang="sv-SE" sz="1100" dirty="0">
              <a:solidFill>
                <a:schemeClr val="bg2">
                  <a:lumMod val="10000"/>
                </a:schemeClr>
              </a:solidFill>
              <a:latin typeface="Segoe UI" panose="020B0502040204020203" pitchFamily="34" charset="0"/>
              <a:cs typeface="Segoe UI" panose="020B0502040204020203" pitchFamily="34" charset="0"/>
            </a:endParaRPr>
          </a:p>
          <a:p>
            <a:r>
              <a:rPr lang="en-GB" sz="1100">
                <a:solidFill>
                  <a:schemeClr val="bg2">
                    <a:lumMod val="10000"/>
                  </a:schemeClr>
                </a:solidFill>
                <a:latin typeface="Segoe UI" panose="020B0502040204020203" pitchFamily="34" charset="0"/>
                <a:cs typeface="Segoe UI" panose="020B0502040204020203" pitchFamily="34" charset="0"/>
              </a:rPr>
              <a:t>Eric Hjalmarsson</a:t>
            </a:r>
            <a:r>
              <a:rPr lang="en-GB" sz="1100" dirty="0">
                <a:solidFill>
                  <a:schemeClr val="bg2">
                    <a:lumMod val="10000"/>
                  </a:schemeClr>
                </a:solidFill>
                <a:latin typeface="Segoe UI" panose="020B0502040204020203" pitchFamily="34" charset="0"/>
                <a:cs typeface="Segoe UI" panose="020B0502040204020203" pitchFamily="34" charset="0"/>
              </a:rPr>
              <a:t>, CEO</a:t>
            </a:r>
            <a:endParaRPr lang="sv-SE" dirty="0">
              <a:solidFill>
                <a:schemeClr val="bg2">
                  <a:lumMod val="10000"/>
                </a:schemeClr>
              </a:solidFill>
              <a:latin typeface="Segoe UI" panose="020B0502040204020203" pitchFamily="34" charset="0"/>
              <a:cs typeface="Segoe UI" panose="020B0502040204020203" pitchFamily="34" charset="0"/>
            </a:endParaRPr>
          </a:p>
        </p:txBody>
      </p:sp>
      <p:sp>
        <p:nvSpPr>
          <p:cNvPr id="11" name="Platshållare för text 3">
            <a:extLst>
              <a:ext uri="{FF2B5EF4-FFF2-40B4-BE49-F238E27FC236}">
                <a16:creationId xmlns:a16="http://schemas.microsoft.com/office/drawing/2014/main" id="{2610229D-06E9-29D9-DCC5-BE85BFBBA35D}"/>
              </a:ext>
            </a:extLst>
          </p:cNvPr>
          <p:cNvSpPr txBox="1">
            <a:spLocks/>
          </p:cNvSpPr>
          <p:nvPr/>
        </p:nvSpPr>
        <p:spPr>
          <a:xfrm>
            <a:off x="9661906" y="4930388"/>
            <a:ext cx="2180887" cy="943073"/>
          </a:xfrm>
          <a:prstGeom prst="rect">
            <a:avLst/>
          </a:prstGeom>
        </p:spPr>
        <p:txBody>
          <a:bodyPr vert="horz" lIns="91440" tIns="45720" rIns="91440" bIns="45720" rtlCol="0">
            <a:noAutofit/>
          </a:bodyPr>
          <a:lstStyle>
            <a:lvl1pPr marL="0" indent="0" algn="l" defTabSz="914400" rtl="0" eaLnBrk="1" latinLnBrk="0" hangingPunct="1">
              <a:lnSpc>
                <a:spcPts val="1280"/>
              </a:lnSpc>
              <a:spcBef>
                <a:spcPts val="1000"/>
              </a:spcBef>
              <a:buFontTx/>
              <a:buNone/>
              <a:defRPr sz="900" b="0" i="0" kern="1200">
                <a:solidFill>
                  <a:schemeClr val="tx1">
                    <a:lumMod val="90000"/>
                    <a:lumOff val="10000"/>
                  </a:schemeClr>
                </a:solidFill>
                <a:latin typeface="IBM Plex Sans" panose="020B0503050203000203" pitchFamily="34" charset="0"/>
                <a:ea typeface="+mn-ea"/>
                <a:cs typeface="Space Grotesk" pitchFamily="2" charset="77"/>
              </a:defRPr>
            </a:lvl1pPr>
            <a:lvl2pPr marL="457200" indent="0" algn="l" defTabSz="914400" rtl="0" eaLnBrk="1" latinLnBrk="0" hangingPunct="1">
              <a:lnSpc>
                <a:spcPct val="150000"/>
              </a:lnSpc>
              <a:spcBef>
                <a:spcPts val="500"/>
              </a:spcBef>
              <a:buFontTx/>
              <a:buNone/>
              <a:defRPr lang="sv-SE" sz="2000" b="0" i="0" kern="1200">
                <a:solidFill>
                  <a:schemeClr val="tx1">
                    <a:tint val="82000"/>
                  </a:schemeClr>
                </a:solidFill>
                <a:latin typeface="IBM Plex Sans" panose="020B0503050203000203" pitchFamily="34" charset="0"/>
                <a:ea typeface="+mn-ea"/>
                <a:cs typeface="Space Grotesk" pitchFamily="2" charset="77"/>
              </a:defRPr>
            </a:lvl2pPr>
            <a:lvl3pPr marL="914400" indent="0" algn="l" defTabSz="914400" rtl="0" eaLnBrk="1" latinLnBrk="0" hangingPunct="1">
              <a:lnSpc>
                <a:spcPct val="150000"/>
              </a:lnSpc>
              <a:spcBef>
                <a:spcPts val="500"/>
              </a:spcBef>
              <a:buFontTx/>
              <a:buNone/>
              <a:defRPr sz="1800" b="0" i="0" kern="1200">
                <a:solidFill>
                  <a:schemeClr val="tx1">
                    <a:tint val="82000"/>
                  </a:schemeClr>
                </a:solidFill>
                <a:latin typeface="IBM Plex Sans" panose="020B0503050203000203" pitchFamily="34" charset="0"/>
                <a:ea typeface="+mn-ea"/>
                <a:cs typeface="+mn-cs"/>
              </a:defRPr>
            </a:lvl3pPr>
            <a:lvl4pPr marL="1371600" indent="0" algn="l" defTabSz="914400" rtl="0" eaLnBrk="1" latinLnBrk="0" hangingPunct="1">
              <a:lnSpc>
                <a:spcPct val="150000"/>
              </a:lnSpc>
              <a:spcBef>
                <a:spcPts val="500"/>
              </a:spcBef>
              <a:buFontTx/>
              <a:buNone/>
              <a:defRPr sz="1600" b="0" i="0" kern="1200">
                <a:solidFill>
                  <a:schemeClr val="tx1">
                    <a:tint val="82000"/>
                  </a:schemeClr>
                </a:solidFill>
                <a:latin typeface="IBM Plex Sans" panose="020B0503050203000203" pitchFamily="34" charset="0"/>
                <a:ea typeface="+mn-ea"/>
                <a:cs typeface="+mn-cs"/>
              </a:defRPr>
            </a:lvl4pPr>
            <a:lvl5pPr marL="1828800" indent="0" algn="l" defTabSz="914400" rtl="0" eaLnBrk="1" latinLnBrk="0" hangingPunct="1">
              <a:lnSpc>
                <a:spcPct val="150000"/>
              </a:lnSpc>
              <a:spcBef>
                <a:spcPts val="500"/>
              </a:spcBef>
              <a:buFontTx/>
              <a:buNone/>
              <a:defRPr sz="1600" b="0" i="0" kern="1200">
                <a:solidFill>
                  <a:schemeClr val="tx1">
                    <a:tint val="82000"/>
                  </a:schemeClr>
                </a:solidFill>
                <a:latin typeface="IBM Plex Sans" panose="020B05030502030002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a:lnSpc>
                <a:spcPts val="1200"/>
              </a:lnSpc>
            </a:pPr>
            <a:endParaRPr lang="sv-SE" sz="800">
              <a:solidFill>
                <a:schemeClr val="bg2">
                  <a:lumMod val="10000"/>
                </a:schemeClr>
              </a:solidFill>
            </a:endParaRPr>
          </a:p>
        </p:txBody>
      </p:sp>
      <p:sp>
        <p:nvSpPr>
          <p:cNvPr id="20" name="Platshållare för text 42">
            <a:extLst>
              <a:ext uri="{FF2B5EF4-FFF2-40B4-BE49-F238E27FC236}">
                <a16:creationId xmlns:a16="http://schemas.microsoft.com/office/drawing/2014/main" id="{50B6B55F-8FBE-DF70-7B9B-74C419E516D1}"/>
              </a:ext>
            </a:extLst>
          </p:cNvPr>
          <p:cNvSpPr txBox="1">
            <a:spLocks/>
          </p:cNvSpPr>
          <p:nvPr/>
        </p:nvSpPr>
        <p:spPr>
          <a:xfrm>
            <a:off x="250325" y="248897"/>
            <a:ext cx="7257934" cy="279820"/>
          </a:xfrm>
          <a:prstGeom prst="rect">
            <a:avLst/>
          </a:prstGeom>
        </p:spPr>
        <p:txBody>
          <a:bodyPr vert="horz" lIns="91440" tIns="45720" rIns="91440" bIns="45720" rtlCol="0" anchor="t">
            <a:noAutofit/>
          </a:bodyPr>
          <a:lstStyle>
            <a:lvl1pPr marL="0" indent="0" algn="l" defTabSz="914400" rtl="0" eaLnBrk="1" latinLnBrk="0" hangingPunct="1">
              <a:lnSpc>
                <a:spcPct val="150000"/>
              </a:lnSpc>
              <a:spcBef>
                <a:spcPts val="1000"/>
              </a:spcBef>
              <a:buFontTx/>
              <a:buNone/>
              <a:defRPr sz="900" b="0" i="0" kern="1200">
                <a:solidFill>
                  <a:schemeClr val="tx1"/>
                </a:solidFill>
                <a:latin typeface="IBM Plex Sans" panose="020B0503050203000203" pitchFamily="34" charset="0"/>
                <a:ea typeface="+mn-ea"/>
                <a:cs typeface="Space Grotesk" pitchFamily="2" charset="77"/>
              </a:defRPr>
            </a:lvl1pPr>
            <a:lvl2pPr marL="457200" indent="0" algn="l" defTabSz="914400" rtl="0" eaLnBrk="1" latinLnBrk="0" hangingPunct="1">
              <a:lnSpc>
                <a:spcPct val="150000"/>
              </a:lnSpc>
              <a:spcBef>
                <a:spcPts val="500"/>
              </a:spcBef>
              <a:buFontTx/>
              <a:buNone/>
              <a:defRPr lang="sv-SE" sz="900" b="0" i="0" kern="1200" dirty="0" smtClean="0">
                <a:solidFill>
                  <a:schemeClr val="tx1"/>
                </a:solidFill>
                <a:latin typeface="IBM Plex Sans" panose="020B0503050203000203" pitchFamily="34" charset="0"/>
                <a:ea typeface="+mn-ea"/>
                <a:cs typeface="Space Grotesk" pitchFamily="2" charset="77"/>
              </a:defRPr>
            </a:lvl2pPr>
            <a:lvl3pPr marL="914400" indent="0" algn="l" defTabSz="914400" rtl="0" eaLnBrk="1" latinLnBrk="0" hangingPunct="1">
              <a:lnSpc>
                <a:spcPct val="150000"/>
              </a:lnSpc>
              <a:spcBef>
                <a:spcPts val="500"/>
              </a:spcBef>
              <a:buFontTx/>
              <a:buNone/>
              <a:defRPr sz="900" b="0" i="0" kern="1200">
                <a:solidFill>
                  <a:schemeClr val="tx1"/>
                </a:solidFill>
                <a:latin typeface="IBM Plex Sans" panose="020B0503050203000203" pitchFamily="34" charset="0"/>
                <a:ea typeface="+mn-ea"/>
                <a:cs typeface="+mn-cs"/>
              </a:defRPr>
            </a:lvl3pPr>
            <a:lvl4pPr marL="1371600" indent="0" algn="l" defTabSz="914400" rtl="0" eaLnBrk="1" latinLnBrk="0" hangingPunct="1">
              <a:lnSpc>
                <a:spcPct val="150000"/>
              </a:lnSpc>
              <a:spcBef>
                <a:spcPts val="500"/>
              </a:spcBef>
              <a:buFontTx/>
              <a:buNone/>
              <a:defRPr sz="900" b="0" i="0" kern="1200">
                <a:solidFill>
                  <a:schemeClr val="tx1"/>
                </a:solidFill>
                <a:latin typeface="IBM Plex Sans" panose="020B0503050203000203" pitchFamily="34" charset="0"/>
                <a:ea typeface="+mn-ea"/>
                <a:cs typeface="+mn-cs"/>
              </a:defRPr>
            </a:lvl4pPr>
            <a:lvl5pPr marL="1828800" indent="0" algn="l" defTabSz="914400" rtl="0" eaLnBrk="1" latinLnBrk="0" hangingPunct="1">
              <a:lnSpc>
                <a:spcPct val="150000"/>
              </a:lnSpc>
              <a:spcBef>
                <a:spcPts val="500"/>
              </a:spcBef>
              <a:buFontTx/>
              <a:buNone/>
              <a:defRPr sz="900" b="0" i="0" kern="1200">
                <a:solidFill>
                  <a:schemeClr val="tx1"/>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80"/>
              </a:lnSpc>
            </a:pPr>
            <a:r>
              <a:rPr lang="sv-SE" sz="1100" b="1" dirty="0">
                <a:solidFill>
                  <a:schemeClr val="bg2">
                    <a:lumMod val="10000"/>
                  </a:schemeClr>
                </a:solidFill>
                <a:latin typeface="Segoe UI" panose="020B0502040204020203" pitchFamily="34" charset="0"/>
                <a:cs typeface="Segoe UI" panose="020B0502040204020203" pitchFamily="34" charset="0"/>
              </a:rPr>
              <a:t>Words from the CEO</a:t>
            </a:r>
          </a:p>
        </p:txBody>
      </p:sp>
      <p:sp>
        <p:nvSpPr>
          <p:cNvPr id="7" name="Slide Number Placeholder 6">
            <a:extLst>
              <a:ext uri="{FF2B5EF4-FFF2-40B4-BE49-F238E27FC236}">
                <a16:creationId xmlns:a16="http://schemas.microsoft.com/office/drawing/2014/main" id="{3BB5D1CE-BCA9-8DF0-5D00-C6612718C0B9}"/>
              </a:ext>
            </a:extLst>
          </p:cNvPr>
          <p:cNvSpPr>
            <a:spLocks noGrp="1"/>
          </p:cNvSpPr>
          <p:nvPr>
            <p:ph type="sldNum" sz="quarter" idx="12"/>
          </p:nvPr>
        </p:nvSpPr>
        <p:spPr>
          <a:xfrm>
            <a:off x="10972800" y="6480000"/>
            <a:ext cx="914400" cy="300000"/>
          </a:xfrm>
          <a:prstGeom prst="rect">
            <a:avLst/>
          </a:prstGeom>
        </p:spPr>
        <p:txBody>
          <a:bodyPr/>
          <a:lstStyle/>
          <a:p>
            <a:pPr algn="r"/>
            <a:fld id="{0DA6C1D3-F234-4992-AA0C-AA6DAC322425}" type="slidenum">
              <a:rPr lang="sv-SE" sz="1200" smtClean="0">
                <a:solidFill>
                  <a:srgbClr val="FFFFFF"/>
                </a:solidFill>
              </a:rPr>
              <a:pPr algn="r"/>
              <a:t>2</a:t>
            </a:fld>
            <a:endParaRPr lang="sv-SE"/>
          </a:p>
        </p:txBody>
      </p:sp>
      <p:sp>
        <p:nvSpPr>
          <p:cNvPr id="3" name="Ellips 9">
            <a:extLst>
              <a:ext uri="{FF2B5EF4-FFF2-40B4-BE49-F238E27FC236}">
                <a16:creationId xmlns:a16="http://schemas.microsoft.com/office/drawing/2014/main" id="{945313D6-84E5-5AB9-23A7-3606BC9F1D95}"/>
              </a:ext>
            </a:extLst>
          </p:cNvPr>
          <p:cNvSpPr/>
          <p:nvPr/>
        </p:nvSpPr>
        <p:spPr>
          <a:xfrm>
            <a:off x="5523227" y="2272694"/>
            <a:ext cx="1173902" cy="1159719"/>
          </a:xfrm>
          <a:prstGeom prst="ellipse">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latin typeface="Space Grotesk" pitchFamily="2" charset="77"/>
            </a:endParaRPr>
          </a:p>
        </p:txBody>
      </p:sp>
    </p:spTree>
    <p:extLst>
      <p:ext uri="{BB962C8B-B14F-4D97-AF65-F5344CB8AC3E}">
        <p14:creationId xmlns:p14="http://schemas.microsoft.com/office/powerpoint/2010/main" val="3515186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A617F-D0A9-9D60-DEDE-712458D1ADC0}"/>
            </a:ext>
          </a:extLst>
        </p:cNvPr>
        <p:cNvGrpSpPr/>
        <p:nvPr/>
      </p:nvGrpSpPr>
      <p:grpSpPr>
        <a:xfrm>
          <a:off x="0" y="0"/>
          <a:ext cx="0" cy="0"/>
          <a:chOff x="0" y="0"/>
          <a:chExt cx="0" cy="0"/>
        </a:xfrm>
      </p:grpSpPr>
      <p:pic>
        <p:nvPicPr>
          <p:cNvPr id="2054" name="Picture 6" descr="a large body of water sitting under a blue sky">
            <a:extLst>
              <a:ext uri="{FF2B5EF4-FFF2-40B4-BE49-F238E27FC236}">
                <a16:creationId xmlns:a16="http://schemas.microsoft.com/office/drawing/2014/main" id="{1660894B-0D39-5470-B7CC-14821D9BA906}"/>
              </a:ext>
            </a:extLst>
          </p:cNvPr>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contrast="-10000"/>
                    </a14:imgEffect>
                  </a14:imgLayer>
                </a14:imgProps>
              </a:ex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010" name="Pil 9010"/>
          <p:cNvSpPr/>
          <p:nvPr/>
        </p:nvSpPr>
        <p:spPr>
          <a:xfrm>
            <a:off x="300959" y="1761380"/>
            <a:ext cx="4410063" cy="739115"/>
          </a:xfrm>
          <a:prstGeom prst="homePlate">
            <a:avLst>
              <a:gd name="adj" fmla="val 42000"/>
            </a:avLst>
          </a:prstGeom>
          <a:solidFill>
            <a:srgbClr val="F5CF4C"/>
          </a:solidFill>
          <a:ln>
            <a:noFill/>
          </a:ln>
        </p:spPr>
        <p:txBody>
          <a:bodyPr/>
          <a:lstStyle/>
          <a:p>
            <a:endParaRPr lang="sv-SE"/>
          </a:p>
        </p:txBody>
      </p:sp>
      <p:sp>
        <p:nvSpPr>
          <p:cNvPr id="9020" name="Pil 9020"/>
          <p:cNvSpPr/>
          <p:nvPr/>
        </p:nvSpPr>
        <p:spPr>
          <a:xfrm>
            <a:off x="0" y="1761380"/>
            <a:ext cx="4294040" cy="739115"/>
          </a:xfrm>
          <a:prstGeom prst="homePlate">
            <a:avLst>
              <a:gd name="adj" fmla="val 42000"/>
            </a:avLst>
          </a:prstGeom>
          <a:solidFill>
            <a:srgbClr val="F5CF4C"/>
          </a:solidFill>
          <a:ln>
            <a:noFill/>
          </a:ln>
        </p:spPr>
        <p:txBody>
          <a:bodyPr/>
          <a:lstStyle/>
          <a:p>
            <a:endParaRPr lang="sv-SE"/>
          </a:p>
        </p:txBody>
      </p:sp>
      <p:sp>
        <p:nvSpPr>
          <p:cNvPr id="9030" name="Pil 9030"/>
          <p:cNvSpPr/>
          <p:nvPr/>
        </p:nvSpPr>
        <p:spPr>
          <a:xfrm>
            <a:off x="776447" y="2711710"/>
            <a:ext cx="5005327" cy="739115"/>
          </a:xfrm>
          <a:prstGeom prst="homePlate">
            <a:avLst>
              <a:gd name="adj" fmla="val 42000"/>
            </a:avLst>
          </a:prstGeom>
          <a:solidFill>
            <a:srgbClr val="F5CF4C"/>
          </a:solidFill>
          <a:ln>
            <a:noFill/>
          </a:ln>
        </p:spPr>
        <p:txBody>
          <a:bodyPr/>
          <a:lstStyle/>
          <a:p>
            <a:endParaRPr lang="sv-SE"/>
          </a:p>
        </p:txBody>
      </p:sp>
      <p:sp>
        <p:nvSpPr>
          <p:cNvPr id="9031" name="Pil 9031"/>
          <p:cNvSpPr/>
          <p:nvPr/>
        </p:nvSpPr>
        <p:spPr>
          <a:xfrm>
            <a:off x="5471346" y="2711710"/>
            <a:ext cx="768679" cy="739115"/>
          </a:xfrm>
          <a:prstGeom prst="chevron">
            <a:avLst>
              <a:gd name="adj" fmla="val 42000"/>
            </a:avLst>
          </a:prstGeom>
          <a:solidFill>
            <a:srgbClr val="F5CF4C">
              <a:alpha val="55000"/>
            </a:srgbClr>
          </a:solidFill>
          <a:ln>
            <a:noFill/>
          </a:ln>
        </p:spPr>
        <p:txBody>
          <a:bodyPr/>
          <a:lstStyle/>
          <a:p>
            <a:endParaRPr lang="sv-SE"/>
          </a:p>
        </p:txBody>
      </p:sp>
      <p:sp>
        <p:nvSpPr>
          <p:cNvPr id="9040" name="Pil 9040"/>
          <p:cNvSpPr/>
          <p:nvPr/>
        </p:nvSpPr>
        <p:spPr>
          <a:xfrm>
            <a:off x="241071" y="2711710"/>
            <a:ext cx="5005327" cy="739115"/>
          </a:xfrm>
          <a:prstGeom prst="homePlate">
            <a:avLst>
              <a:gd name="adj" fmla="val 42000"/>
            </a:avLst>
          </a:prstGeom>
          <a:solidFill>
            <a:srgbClr val="F5CF4C"/>
          </a:solidFill>
          <a:ln>
            <a:noFill/>
          </a:ln>
        </p:spPr>
        <p:txBody>
          <a:bodyPr/>
          <a:lstStyle/>
          <a:p>
            <a:endParaRPr lang="sv-SE"/>
          </a:p>
        </p:txBody>
      </p:sp>
      <p:sp>
        <p:nvSpPr>
          <p:cNvPr id="9041" name="Pil 9041"/>
          <p:cNvSpPr/>
          <p:nvPr/>
        </p:nvSpPr>
        <p:spPr>
          <a:xfrm>
            <a:off x="4935970" y="2711710"/>
            <a:ext cx="768679" cy="739115"/>
          </a:xfrm>
          <a:prstGeom prst="chevron">
            <a:avLst>
              <a:gd name="adj" fmla="val 42000"/>
            </a:avLst>
          </a:prstGeom>
          <a:solidFill>
            <a:srgbClr val="F5CF4C">
              <a:alpha val="55000"/>
            </a:srgbClr>
          </a:solidFill>
          <a:ln>
            <a:noFill/>
          </a:ln>
        </p:spPr>
        <p:txBody>
          <a:bodyPr/>
          <a:lstStyle/>
          <a:p>
            <a:endParaRPr lang="sv-SE"/>
          </a:p>
        </p:txBody>
      </p:sp>
      <p:sp>
        <p:nvSpPr>
          <p:cNvPr id="9100" name="Pil 9100"/>
          <p:cNvSpPr/>
          <p:nvPr/>
        </p:nvSpPr>
        <p:spPr>
          <a:xfrm>
            <a:off x="7399219" y="3712594"/>
            <a:ext cx="4071257" cy="774176"/>
          </a:xfrm>
          <a:prstGeom prst="homePlate">
            <a:avLst>
              <a:gd name="adj" fmla="val 42000"/>
            </a:avLst>
          </a:prstGeom>
          <a:noFill/>
          <a:ln w="12700" cap="rnd">
            <a:solidFill>
              <a:srgbClr val="F5CF4C"/>
            </a:solidFill>
            <a:round/>
          </a:ln>
        </p:spPr>
        <p:txBody>
          <a:bodyPr/>
          <a:lstStyle/>
          <a:p>
            <a:endParaRPr lang="sv-SE"/>
          </a:p>
        </p:txBody>
      </p:sp>
      <p:sp>
        <p:nvSpPr>
          <p:cNvPr id="9050" name="Pil 9050"/>
          <p:cNvSpPr/>
          <p:nvPr/>
        </p:nvSpPr>
        <p:spPr>
          <a:xfrm>
            <a:off x="0" y="3712594"/>
            <a:ext cx="4887807" cy="739115"/>
          </a:xfrm>
          <a:prstGeom prst="homePlate">
            <a:avLst>
              <a:gd name="adj" fmla="val 42000"/>
            </a:avLst>
          </a:prstGeom>
          <a:solidFill>
            <a:srgbClr val="F5CF4C"/>
          </a:solidFill>
          <a:ln>
            <a:noFill/>
          </a:ln>
        </p:spPr>
        <p:txBody>
          <a:bodyPr/>
          <a:lstStyle/>
          <a:p>
            <a:endParaRPr lang="sv-SE"/>
          </a:p>
        </p:txBody>
      </p:sp>
      <p:sp>
        <p:nvSpPr>
          <p:cNvPr id="9051" name="Pil 9051"/>
          <p:cNvSpPr/>
          <p:nvPr/>
        </p:nvSpPr>
        <p:spPr>
          <a:xfrm>
            <a:off x="4577379" y="3712594"/>
            <a:ext cx="768679" cy="739115"/>
          </a:xfrm>
          <a:prstGeom prst="chevron">
            <a:avLst>
              <a:gd name="adj" fmla="val 42000"/>
            </a:avLst>
          </a:prstGeom>
          <a:solidFill>
            <a:srgbClr val="F5CF4C">
              <a:alpha val="55000"/>
            </a:srgbClr>
          </a:solidFill>
          <a:ln>
            <a:noFill/>
          </a:ln>
        </p:spPr>
        <p:txBody>
          <a:bodyPr/>
          <a:lstStyle/>
          <a:p>
            <a:endParaRPr lang="sv-SE"/>
          </a:p>
        </p:txBody>
      </p:sp>
      <p:sp>
        <p:nvSpPr>
          <p:cNvPr id="9060" name="Pil 9060"/>
          <p:cNvSpPr/>
          <p:nvPr/>
        </p:nvSpPr>
        <p:spPr>
          <a:xfrm>
            <a:off x="0" y="1761380"/>
            <a:ext cx="3880005" cy="739115"/>
          </a:xfrm>
          <a:prstGeom prst="homePlate">
            <a:avLst>
              <a:gd name="adj" fmla="val 42000"/>
            </a:avLst>
          </a:prstGeom>
          <a:solidFill>
            <a:srgbClr val="F5CF4C"/>
          </a:solidFill>
          <a:ln>
            <a:noFill/>
          </a:ln>
        </p:spPr>
        <p:txBody>
          <a:bodyPr/>
          <a:lstStyle/>
          <a:p>
            <a:endParaRPr lang="sv-SE"/>
          </a:p>
        </p:txBody>
      </p:sp>
      <p:sp>
        <p:nvSpPr>
          <p:cNvPr id="9061" name="Pil 9061"/>
          <p:cNvSpPr/>
          <p:nvPr/>
        </p:nvSpPr>
        <p:spPr>
          <a:xfrm>
            <a:off x="3569577" y="1761380"/>
            <a:ext cx="768679" cy="739115"/>
          </a:xfrm>
          <a:prstGeom prst="chevron">
            <a:avLst>
              <a:gd name="adj" fmla="val 42000"/>
            </a:avLst>
          </a:prstGeom>
          <a:solidFill>
            <a:srgbClr val="F5CF4C">
              <a:alpha val="55000"/>
            </a:srgbClr>
          </a:solidFill>
          <a:ln>
            <a:noFill/>
          </a:ln>
        </p:spPr>
        <p:txBody>
          <a:bodyPr/>
          <a:lstStyle/>
          <a:p>
            <a:endParaRPr lang="sv-SE"/>
          </a:p>
        </p:txBody>
      </p:sp>
      <p:sp>
        <p:nvSpPr>
          <p:cNvPr id="9062" name="Pil 9062"/>
          <p:cNvSpPr/>
          <p:nvPr/>
        </p:nvSpPr>
        <p:spPr>
          <a:xfrm>
            <a:off x="4403144" y="1761380"/>
            <a:ext cx="768679" cy="739115"/>
          </a:xfrm>
          <a:prstGeom prst="chevron">
            <a:avLst>
              <a:gd name="adj" fmla="val 42000"/>
            </a:avLst>
          </a:prstGeom>
          <a:solidFill>
            <a:srgbClr val="F5CF4C">
              <a:alpha val="30000"/>
            </a:srgbClr>
          </a:solidFill>
          <a:ln>
            <a:noFill/>
          </a:ln>
        </p:spPr>
        <p:txBody>
          <a:bodyPr/>
          <a:lstStyle/>
          <a:p>
            <a:endParaRPr lang="sv-SE"/>
          </a:p>
        </p:txBody>
      </p:sp>
      <p:sp>
        <p:nvSpPr>
          <p:cNvPr id="16" name="textruta 15">
            <a:extLst>
              <a:ext uri="{FF2B5EF4-FFF2-40B4-BE49-F238E27FC236}">
                <a16:creationId xmlns:a16="http://schemas.microsoft.com/office/drawing/2014/main" id="{F3C4F9B6-5570-F2D9-707E-B812A9D0E241}"/>
              </a:ext>
            </a:extLst>
          </p:cNvPr>
          <p:cNvSpPr txBox="1"/>
          <p:nvPr/>
        </p:nvSpPr>
        <p:spPr>
          <a:xfrm>
            <a:off x="315532" y="663081"/>
            <a:ext cx="11539471"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FFFFFF"/>
                </a:solidFill>
                <a:effectLst/>
                <a:uLnTx/>
                <a:uFillTx/>
                <a:latin typeface="Segoe UI" panose="020B0502040204020203" pitchFamily="34" charset="0"/>
                <a:cs typeface="Segoe UI" panose="020B0502040204020203" pitchFamily="34" charset="0"/>
              </a:rPr>
              <a:t>Road Ahead: Governance</a:t>
            </a:r>
            <a:endParaRPr kumimoji="0" lang="sv-SE" sz="3200" b="1" i="0" u="none" strike="noStrike" kern="1200" cap="none" spc="0" normalizeH="0" baseline="0" noProof="0" dirty="0">
              <a:ln>
                <a:noFill/>
              </a:ln>
              <a:solidFill>
                <a:srgbClr val="FFFFFF"/>
              </a:solidFill>
              <a:effectLst/>
              <a:uLnTx/>
              <a:uFillTx/>
              <a:latin typeface="Segoe UI" panose="020B0502040204020203" pitchFamily="34" charset="0"/>
              <a:cs typeface="Segoe UI" panose="020B0502040204020203" pitchFamily="34" charset="0"/>
            </a:endParaRPr>
          </a:p>
        </p:txBody>
      </p:sp>
      <p:sp>
        <p:nvSpPr>
          <p:cNvPr id="9" name="object 7">
            <a:extLst>
              <a:ext uri="{FF2B5EF4-FFF2-40B4-BE49-F238E27FC236}">
                <a16:creationId xmlns:a16="http://schemas.microsoft.com/office/drawing/2014/main" id="{EF06F464-804B-31C9-6DDA-3A50A32ADE2A}"/>
              </a:ext>
            </a:extLst>
          </p:cNvPr>
          <p:cNvSpPr txBox="1"/>
          <p:nvPr/>
        </p:nvSpPr>
        <p:spPr>
          <a:xfrm>
            <a:off x="6238365" y="4662924"/>
            <a:ext cx="5700245" cy="889987"/>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Strengthen</a:t>
            </a:r>
            <a:r>
              <a:rPr kumimoji="0" lang="sv-SE" sz="1200" b="1"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1200" b="1"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our</a:t>
            </a:r>
            <a:r>
              <a:rPr kumimoji="0" lang="sv-SE" sz="1200" b="1"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1200" b="1"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governance</a:t>
            </a:r>
            <a:r>
              <a:rPr kumimoji="0" lang="sv-SE" sz="1200" b="1"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1200" b="1"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infrastructure</a:t>
            </a:r>
            <a:endParaRPr lang="sv-SE" sz="1200" b="1" spc="-10" dirty="0">
              <a:solidFill>
                <a:schemeClr val="bg1"/>
              </a:solidFill>
              <a:latin typeface="Segoe UI" panose="020B0502040204020203" pitchFamily="34" charset="0"/>
              <a:cs typeface="Segoe UI" panose="020B0502040204020203" pitchFamily="34" charset="0"/>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lang="sv-SE" sz="900" spc="-10" dirty="0">
                <a:solidFill>
                  <a:schemeClr val="bg1"/>
                </a:solidFill>
                <a:latin typeface="Segoe UI" panose="020B0502040204020203" pitchFamily="34" charset="0"/>
                <a:cs typeface="Segoe UI" panose="020B0502040204020203" pitchFamily="34" charset="0"/>
              </a:rPr>
              <a:t>G</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oing forward,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will</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seek</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to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strengthen</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governance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infrastructure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even</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further</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especially</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in the areas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Cyber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Security</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and the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application</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Supplier</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Code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Contact as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well</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as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finalizing</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the ISO 14001/9001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certification</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of</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the Group by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rolling</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in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also</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the Terminal.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Beyond</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this</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will</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consider</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certifications</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that</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will</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provide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most</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assurance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value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to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our</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customers</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and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other</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stakeholders</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as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continonusly</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improve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the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way</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we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t>
            </a:r>
            <a:r>
              <a:rPr kumimoji="0" lang="sv-SE" sz="900" b="0"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operate</a:t>
            </a:r>
            <a:r>
              <a:rPr kumimoji="0" lang="sv-SE" sz="900" b="0"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a:t>
            </a:r>
          </a:p>
        </p:txBody>
      </p:sp>
      <p:sp>
        <p:nvSpPr>
          <p:cNvPr id="21" name="textruta 20">
            <a:extLst>
              <a:ext uri="{FF2B5EF4-FFF2-40B4-BE49-F238E27FC236}">
                <a16:creationId xmlns:a16="http://schemas.microsoft.com/office/drawing/2014/main" id="{EDDC0961-76DB-A1CE-6FEA-0778C224A49B}"/>
              </a:ext>
            </a:extLst>
          </p:cNvPr>
          <p:cNvSpPr txBox="1"/>
          <p:nvPr/>
        </p:nvSpPr>
        <p:spPr>
          <a:xfrm>
            <a:off x="-1064889" y="1992438"/>
            <a:ext cx="5444958"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err="1">
                <a:ln>
                  <a:noFill/>
                </a:ln>
                <a:solidFill>
                  <a:srgbClr val="0A2B40"/>
                </a:solidFill>
                <a:effectLst/>
                <a:uLnTx/>
                <a:uFillTx/>
                <a:latin typeface="Segoe UI" panose="020B0502040204020203" pitchFamily="34" charset="0"/>
                <a:cs typeface="Segoe UI" panose="020B0502040204020203" pitchFamily="34" charset="0"/>
              </a:rPr>
              <a:t>Continued</a:t>
            </a:r>
            <a:r>
              <a:rPr kumimoji="0" lang="sv-SE" sz="1200" b="0" i="0" u="none" strike="noStrike" kern="1200" cap="none" spc="0" normalizeH="0" baseline="0" noProof="0">
                <a:ln>
                  <a:noFill/>
                </a:ln>
                <a:solidFill>
                  <a:srgbClr val="0A2B40"/>
                </a:solidFill>
                <a:effectLst/>
                <a:uLnTx/>
                <a:uFillTx/>
                <a:latin typeface="Segoe UI" panose="020B0502040204020203" pitchFamily="34" charset="0"/>
                <a:cs typeface="Segoe UI" panose="020B0502040204020203" pitchFamily="34" charset="0"/>
              </a:rPr>
              <a:t> Cyber </a:t>
            </a:r>
            <a:r>
              <a:rPr kumimoji="0" lang="sv-SE" sz="1200" b="0" i="0" u="none" strike="noStrike" kern="1200" cap="none" spc="0" normalizeH="0" baseline="0" noProof="0" err="1">
                <a:ln>
                  <a:noFill/>
                </a:ln>
                <a:solidFill>
                  <a:srgbClr val="0A2B40"/>
                </a:solidFill>
                <a:effectLst/>
                <a:uLnTx/>
                <a:uFillTx/>
                <a:latin typeface="Segoe UI" panose="020B0502040204020203" pitchFamily="34" charset="0"/>
                <a:cs typeface="Segoe UI" panose="020B0502040204020203" pitchFamily="34" charset="0"/>
              </a:rPr>
              <a:t>Security</a:t>
            </a:r>
            <a:r>
              <a:rPr kumimoji="0" lang="sv-SE" sz="1200" b="0" i="0" u="none" strike="noStrike" kern="1200" cap="none" spc="0" normalizeH="0" baseline="0" noProof="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err="1">
                <a:ln>
                  <a:noFill/>
                </a:ln>
                <a:solidFill>
                  <a:srgbClr val="0A2B40"/>
                </a:solidFill>
                <a:effectLst/>
                <a:uLnTx/>
                <a:uFillTx/>
                <a:latin typeface="Segoe UI" panose="020B0502040204020203" pitchFamily="34" charset="0"/>
                <a:cs typeface="Segoe UI" panose="020B0502040204020203" pitchFamily="34" charset="0"/>
              </a:rPr>
              <a:t>testing</a:t>
            </a:r>
            <a:r>
              <a:rPr kumimoji="0" lang="sv-SE" sz="1200" b="0" i="0" u="none" strike="noStrike" kern="1200" cap="none" spc="0" normalizeH="0" baseline="0" noProof="0">
                <a:ln>
                  <a:noFill/>
                </a:ln>
                <a:solidFill>
                  <a:srgbClr val="0A2B40"/>
                </a:solidFill>
                <a:effectLst/>
                <a:uLnTx/>
                <a:uFillTx/>
                <a:latin typeface="Segoe UI" panose="020B0502040204020203" pitchFamily="34" charset="0"/>
                <a:cs typeface="Segoe UI" panose="020B0502040204020203" pitchFamily="34" charset="0"/>
              </a:rPr>
              <a:t> and </a:t>
            </a:r>
            <a:r>
              <a:rPr kumimoji="0" lang="sv-SE" sz="1200" b="0" i="0" u="none" strike="noStrike" kern="1200" cap="none" spc="0" normalizeH="0" baseline="0" noProof="0" err="1">
                <a:ln>
                  <a:noFill/>
                </a:ln>
                <a:solidFill>
                  <a:srgbClr val="0A2B40"/>
                </a:solidFill>
                <a:effectLst/>
                <a:uLnTx/>
                <a:uFillTx/>
                <a:latin typeface="Segoe UI" panose="020B0502040204020203" pitchFamily="34" charset="0"/>
                <a:cs typeface="Segoe UI" panose="020B0502040204020203" pitchFamily="34" charset="0"/>
              </a:rPr>
              <a:t>certifications</a:t>
            </a:r>
            <a:endParaRPr kumimoji="0" lang="en-GB" sz="1200" b="0" i="0" u="none" strike="noStrike" kern="1200" cap="none" spc="0" normalizeH="0" baseline="0" noProof="0">
              <a:ln>
                <a:noFill/>
              </a:ln>
              <a:solidFill>
                <a:srgbClr val="0A2B40"/>
              </a:solidFill>
              <a:effectLst/>
              <a:uLnTx/>
              <a:uFillTx/>
              <a:latin typeface="Segoe UI" panose="020B0502040204020203" pitchFamily="34" charset="0"/>
              <a:cs typeface="Segoe UI" panose="020B0502040204020203" pitchFamily="34" charset="0"/>
            </a:endParaRPr>
          </a:p>
        </p:txBody>
      </p:sp>
      <p:sp>
        <p:nvSpPr>
          <p:cNvPr id="38" name="textruta 37">
            <a:extLst>
              <a:ext uri="{FF2B5EF4-FFF2-40B4-BE49-F238E27FC236}">
                <a16:creationId xmlns:a16="http://schemas.microsoft.com/office/drawing/2014/main" id="{427A9F66-37AF-90E8-527B-3CB88C529086}"/>
              </a:ext>
            </a:extLst>
          </p:cNvPr>
          <p:cNvSpPr txBox="1"/>
          <p:nvPr/>
        </p:nvSpPr>
        <p:spPr>
          <a:xfrm>
            <a:off x="7718496" y="3961183"/>
            <a:ext cx="36524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Consider</a:t>
            </a:r>
            <a:r>
              <a:rPr kumimoji="0" lang="sv-SE" sz="1200" b="0"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further</a:t>
            </a:r>
            <a:r>
              <a:rPr kumimoji="0" lang="sv-SE" sz="1200" b="0"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ISO </a:t>
            </a:r>
            <a:r>
              <a:rPr kumimoji="0" lang="sv-SE" sz="1200" b="0"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certifications</a:t>
            </a:r>
            <a:endParaRPr kumimoji="0" lang="en-GB" sz="1200" b="0"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p:txBody>
      </p:sp>
      <p:sp>
        <p:nvSpPr>
          <p:cNvPr id="4" name="textruta 3">
            <a:extLst>
              <a:ext uri="{FF2B5EF4-FFF2-40B4-BE49-F238E27FC236}">
                <a16:creationId xmlns:a16="http://schemas.microsoft.com/office/drawing/2014/main" id="{A6208B97-5098-B66B-93E9-0E7ECC6E9F5B}"/>
              </a:ext>
            </a:extLst>
          </p:cNvPr>
          <p:cNvSpPr txBox="1"/>
          <p:nvPr/>
        </p:nvSpPr>
        <p:spPr>
          <a:xfrm>
            <a:off x="346209" y="3943651"/>
            <a:ext cx="4319562"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ISO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certification</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Terminal 2026/2027</a:t>
            </a:r>
            <a:endParaRPr kumimoji="0" lang="en-GB"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p:txBody>
      </p:sp>
      <p:sp>
        <p:nvSpPr>
          <p:cNvPr id="9070" name="Pil 9070"/>
          <p:cNvSpPr/>
          <p:nvPr/>
        </p:nvSpPr>
        <p:spPr>
          <a:xfrm>
            <a:off x="0" y="2711710"/>
            <a:ext cx="4831765" cy="739115"/>
          </a:xfrm>
          <a:prstGeom prst="homePlate">
            <a:avLst>
              <a:gd name="adj" fmla="val 42000"/>
            </a:avLst>
          </a:prstGeom>
          <a:solidFill>
            <a:srgbClr val="F5CF4C"/>
          </a:solidFill>
          <a:ln>
            <a:noFill/>
          </a:ln>
        </p:spPr>
        <p:txBody>
          <a:bodyPr/>
          <a:lstStyle/>
          <a:p>
            <a:endParaRPr lang="sv-SE"/>
          </a:p>
        </p:txBody>
      </p:sp>
      <p:sp>
        <p:nvSpPr>
          <p:cNvPr id="9071" name="Pil 9071"/>
          <p:cNvSpPr/>
          <p:nvPr/>
        </p:nvSpPr>
        <p:spPr>
          <a:xfrm>
            <a:off x="4521337" y="2711710"/>
            <a:ext cx="768679" cy="739115"/>
          </a:xfrm>
          <a:prstGeom prst="chevron">
            <a:avLst>
              <a:gd name="adj" fmla="val 42000"/>
            </a:avLst>
          </a:prstGeom>
          <a:solidFill>
            <a:srgbClr val="F5CF4C">
              <a:alpha val="55000"/>
            </a:srgbClr>
          </a:solidFill>
          <a:ln>
            <a:noFill/>
          </a:ln>
        </p:spPr>
        <p:txBody>
          <a:bodyPr/>
          <a:lstStyle/>
          <a:p>
            <a:endParaRPr lang="sv-SE"/>
          </a:p>
        </p:txBody>
      </p:sp>
      <p:sp>
        <p:nvSpPr>
          <p:cNvPr id="9072" name="Pil 9072"/>
          <p:cNvSpPr/>
          <p:nvPr/>
        </p:nvSpPr>
        <p:spPr>
          <a:xfrm>
            <a:off x="4979588" y="2711710"/>
            <a:ext cx="768679" cy="739115"/>
          </a:xfrm>
          <a:prstGeom prst="chevron">
            <a:avLst>
              <a:gd name="adj" fmla="val 42000"/>
            </a:avLst>
          </a:prstGeom>
          <a:solidFill>
            <a:srgbClr val="F5CF4C">
              <a:alpha val="30000"/>
            </a:srgbClr>
          </a:solidFill>
          <a:ln>
            <a:noFill/>
          </a:ln>
        </p:spPr>
        <p:txBody>
          <a:bodyPr/>
          <a:lstStyle/>
          <a:p>
            <a:endParaRPr lang="sv-SE"/>
          </a:p>
        </p:txBody>
      </p:sp>
      <p:sp>
        <p:nvSpPr>
          <p:cNvPr id="23" name="textruta 22">
            <a:extLst>
              <a:ext uri="{FF2B5EF4-FFF2-40B4-BE49-F238E27FC236}">
                <a16:creationId xmlns:a16="http://schemas.microsoft.com/office/drawing/2014/main" id="{133868A6-DEE9-06A2-4D3E-76CF3E9A12CA}"/>
              </a:ext>
            </a:extLst>
          </p:cNvPr>
          <p:cNvSpPr txBox="1"/>
          <p:nvPr/>
        </p:nvSpPr>
        <p:spPr>
          <a:xfrm>
            <a:off x="0" y="2942768"/>
            <a:ext cx="5444958"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Continued</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roll-</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out</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Supplier</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Code</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Conduct</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as part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of</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supplier</a:t>
            </a:r>
            <a:r>
              <a:rPr kumimoji="0" lang="sv-SE"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rPr>
              <a:t> </a:t>
            </a:r>
            <a:r>
              <a:rPr kumimoji="0" lang="sv-SE" sz="1200" b="0" i="0" u="none" strike="noStrike" kern="1200" cap="none" spc="0" normalizeH="0" baseline="0" noProof="0" dirty="0" err="1">
                <a:ln>
                  <a:noFill/>
                </a:ln>
                <a:solidFill>
                  <a:srgbClr val="0A2B40"/>
                </a:solidFill>
                <a:effectLst/>
                <a:uLnTx/>
                <a:uFillTx/>
                <a:latin typeface="Segoe UI" panose="020B0502040204020203" pitchFamily="34" charset="0"/>
                <a:cs typeface="Segoe UI" panose="020B0502040204020203" pitchFamily="34" charset="0"/>
              </a:rPr>
              <a:t>contract</a:t>
            </a:r>
            <a:endParaRPr kumimoji="0" lang="en-GB" sz="12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p:txBody>
      </p:sp>
      <p:sp>
        <p:nvSpPr>
          <p:cNvPr id="13" name="Platshållare för bildnummer 2">
            <a:extLst>
              <a:ext uri="{FF2B5EF4-FFF2-40B4-BE49-F238E27FC236}">
                <a16:creationId xmlns:a16="http://schemas.microsoft.com/office/drawing/2014/main" id="{F7119D8B-4122-4F27-42DA-9966FD9DB2D2}"/>
              </a:ext>
            </a:extLst>
          </p:cNvPr>
          <p:cNvSpPr>
            <a:spLocks noGrp="1"/>
          </p:cNvSpPr>
          <p:nvPr>
            <p:ph type="sldNum" sz="quarter" idx="12"/>
          </p:nvPr>
        </p:nvSpPr>
        <p:spPr>
          <a:xfrm>
            <a:off x="10972800" y="6480000"/>
            <a:ext cx="914400" cy="300000"/>
          </a:xfrm>
          <a:prstGeom prst="rect">
            <a:avLst/>
          </a:prstGeom>
        </p:spPr>
        <p:txBody>
          <a:bodyPr/>
          <a:lstStyle/>
          <a:p>
            <a:pPr algn="r"/>
            <a:fld id="{D8975890-9212-44F9-94A7-9EE8AA580E03}" type="slidenum">
              <a:rPr lang="sv-SE" sz="1200" smtClean="0">
                <a:solidFill>
                  <a:srgbClr val="FFFFFF"/>
                </a:solidFill>
              </a:rPr>
              <a:pPr algn="r"/>
              <a:t>20</a:t>
            </a:fld>
            <a:endParaRPr lang="sv-SE"/>
          </a:p>
        </p:txBody>
      </p:sp>
      <p:sp>
        <p:nvSpPr>
          <p:cNvPr id="2055" name="object 7">
            <a:extLst>
              <a:ext uri="{FF2B5EF4-FFF2-40B4-BE49-F238E27FC236}">
                <a16:creationId xmlns:a16="http://schemas.microsoft.com/office/drawing/2014/main" id="{9E651D6D-40CA-9B35-9A70-2670D620736A}"/>
              </a:ext>
            </a:extLst>
          </p:cNvPr>
          <p:cNvSpPr txBox="1"/>
          <p:nvPr/>
        </p:nvSpPr>
        <p:spPr>
          <a:xfrm>
            <a:off x="253390" y="4662924"/>
            <a:ext cx="5000000" cy="1265603"/>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10" normalizeH="0" baseline="0" noProof="0" dirty="0" err="1">
                <a:ln>
                  <a:noFill/>
                </a:ln>
                <a:solidFill>
                  <a:schemeClr val="bg1"/>
                </a:solidFill>
                <a:effectLst/>
                <a:uLnTx/>
                <a:uFillTx/>
                <a:latin typeface="Segoe UI" panose="020B0502040204020203" pitchFamily="34" charset="0"/>
                <a:cs typeface="Segoe UI" panose="020B0502040204020203" pitchFamily="34" charset="0"/>
              </a:rPr>
              <a:t>Certifications</a:t>
            </a:r>
            <a:r>
              <a:rPr kumimoji="0" lang="sv-SE" sz="1200" b="1" i="0" u="none" strike="noStrike" kern="1200" cap="none" spc="-10" normalizeH="0" baseline="0" noProof="0" dirty="0">
                <a:ln>
                  <a:noFill/>
                </a:ln>
                <a:solidFill>
                  <a:schemeClr val="bg1"/>
                </a:solidFill>
                <a:effectLst/>
                <a:uLnTx/>
                <a:uFillTx/>
                <a:latin typeface="Segoe UI" panose="020B0502040204020203" pitchFamily="34" charset="0"/>
                <a:cs typeface="Segoe UI" panose="020B0502040204020203" pitchFamily="34" charset="0"/>
              </a:rPr>
              <a:t> &amp; Standards</a:t>
            </a:r>
          </a:p>
          <a:p>
            <a:pPr marL="12700" marR="0" lvl="0" indent="0" algn="l" defTabSz="914400" rtl="0" eaLnBrk="1" fontAlgn="auto" latinLnBrk="0" hangingPunct="1">
              <a:lnSpc>
                <a:spcPts val="148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bg1"/>
                </a:solidFill>
                <a:effectLst/>
                <a:uLnTx/>
                <a:uFillTx/>
                <a:latin typeface="Segoe UI" panose="020B0502040204020203" pitchFamily="34" charset="0"/>
                <a:cs typeface="Segoe UI" panose="020B0502040204020203" pitchFamily="34" charset="0"/>
              </a:rPr>
              <a:t>TSG is a certified AEO agent, we adhere to the IMO D-2 standard for ballast water handling and follow the ISPS  code for port security.</a:t>
            </a:r>
          </a:p>
          <a:p>
            <a:pPr marL="12700" marR="0" lvl="0" indent="0" algn="l" defTabSz="914400" rtl="0" eaLnBrk="1" fontAlgn="auto" latinLnBrk="0" hangingPunct="1">
              <a:lnSpc>
                <a:spcPts val="1480"/>
              </a:lnSpc>
              <a:spcBef>
                <a:spcPts val="990"/>
              </a:spcBef>
              <a:spcAft>
                <a:spcPts val="0"/>
              </a:spcAft>
              <a:buClrTx/>
              <a:buSzTx/>
              <a:buFontTx/>
              <a:buNone/>
              <a:tabLst/>
              <a:defRPr/>
            </a:pPr>
            <a:r>
              <a:rPr kumimoji="0" lang="en-GB" sz="900" b="0" i="0" u="none" strike="noStrike" kern="1200" cap="none" spc="0" normalizeH="0" baseline="0" noProof="0" dirty="0">
                <a:ln>
                  <a:noFill/>
                </a:ln>
                <a:solidFill>
                  <a:schemeClr val="bg1"/>
                </a:solidFill>
                <a:effectLst/>
                <a:uLnTx/>
                <a:uFillTx/>
                <a:latin typeface="Segoe UI" panose="020B0502040204020203" pitchFamily="34" charset="0"/>
                <a:cs typeface="Segoe UI" panose="020B0502040204020203" pitchFamily="34" charset="0"/>
              </a:rPr>
              <a:t>Our Global Forwarding and Short Sea businesses are ISO 9001 and ISO 14001 certified. In 2025, we began the process of ISO-certifying the Terminal business under the same standards. The process will continue with the aim of conclusion in 2026 or early 2027.</a:t>
            </a:r>
          </a:p>
        </p:txBody>
      </p:sp>
      <p:pic>
        <p:nvPicPr>
          <p:cNvPr id="2056" name="Bildobjekt 27" descr="En bild som visar logotyp, Grafik, symbol, emblem&#10;&#10;Automatiskt genererad beskrivning">
            <a:extLst>
              <a:ext uri="{FF2B5EF4-FFF2-40B4-BE49-F238E27FC236}">
                <a16:creationId xmlns:a16="http://schemas.microsoft.com/office/drawing/2014/main" id="{B4028F9B-C8AC-26A4-2A1E-AF570CD1B890}"/>
              </a:ext>
            </a:extLst>
          </p:cNvPr>
          <p:cNvPicPr>
            <a:picLocks noChangeAspect="1"/>
          </p:cNvPicPr>
          <p:nvPr/>
        </p:nvPicPr>
        <p:blipFill>
          <a:blip r:embed="rId5" cstate="screen">
            <a:grayscl/>
            <a:extLst>
              <a:ext uri="{28A0092B-C50C-407E-A947-70E740481C1C}">
                <a14:useLocalDpi xmlns:a14="http://schemas.microsoft.com/office/drawing/2010/main"/>
              </a:ext>
            </a:extLst>
          </a:blip>
          <a:srcRect/>
          <a:stretch/>
        </p:blipFill>
        <p:spPr>
          <a:xfrm>
            <a:off x="300959" y="6053847"/>
            <a:ext cx="739852" cy="641120"/>
          </a:xfrm>
          <a:prstGeom prst="rect">
            <a:avLst/>
          </a:prstGeom>
        </p:spPr>
      </p:pic>
      <p:pic>
        <p:nvPicPr>
          <p:cNvPr id="2057" name="Bildobjekt 31" descr="En bild som visar logotyp, Grafik, design, Teckensnitt&#10;&#10;Automatiskt genererad beskrivning">
            <a:extLst>
              <a:ext uri="{FF2B5EF4-FFF2-40B4-BE49-F238E27FC236}">
                <a16:creationId xmlns:a16="http://schemas.microsoft.com/office/drawing/2014/main" id="{898EABD4-8EE7-D746-1F6A-1D356C31DCC4}"/>
              </a:ext>
            </a:extLst>
          </p:cNvPr>
          <p:cNvPicPr>
            <a:picLocks noChangeAspect="1"/>
          </p:cNvPicPr>
          <p:nvPr/>
        </p:nvPicPr>
        <p:blipFill>
          <a:blip r:embed="rId6" cstate="screen">
            <a:biLevel thresh="75000"/>
            <a:alphaModFix amt="69000"/>
            <a:extLst>
              <a:ext uri="{BEBA8EAE-BF5A-486C-A8C5-ECC9F3942E4B}">
                <a14:imgProps xmlns:a14="http://schemas.microsoft.com/office/drawing/2010/main">
                  <a14:imgLayer>
                    <a14:imgEffect>
                      <a14:colorTemperature colorTemp="11500"/>
                    </a14:imgEffect>
                    <a14:imgEffect>
                      <a14:saturation sat="0"/>
                    </a14:imgEffect>
                  </a14:imgLayer>
                </a14:imgProps>
              </a:ext>
              <a:ext uri="{28A0092B-C50C-407E-A947-70E740481C1C}">
                <a14:useLocalDpi xmlns:a14="http://schemas.microsoft.com/office/drawing/2010/main"/>
              </a:ext>
            </a:extLst>
          </a:blip>
          <a:stretch>
            <a:fillRect/>
          </a:stretch>
        </p:blipFill>
        <p:spPr>
          <a:xfrm>
            <a:off x="1104539" y="6059016"/>
            <a:ext cx="965142" cy="641120"/>
          </a:xfrm>
          <a:prstGeom prst="rect">
            <a:avLst/>
          </a:prstGeom>
        </p:spPr>
      </p:pic>
      <p:pic>
        <p:nvPicPr>
          <p:cNvPr id="2058" name="Bildobjekt 34" descr="En bild som visar cirkel, Grafik, logotyp, design&#10;&#10;Automatiskt genererad beskrivning">
            <a:extLst>
              <a:ext uri="{FF2B5EF4-FFF2-40B4-BE49-F238E27FC236}">
                <a16:creationId xmlns:a16="http://schemas.microsoft.com/office/drawing/2014/main" id="{A18C97A7-AE15-4C6A-62BA-3A69386DFD93}"/>
              </a:ext>
            </a:extLst>
          </p:cNvPr>
          <p:cNvPicPr>
            <a:picLocks noChangeAspect="1"/>
          </p:cNvPicPr>
          <p:nvPr/>
        </p:nvPicPr>
        <p:blipFill>
          <a:blip r:embed="rId7" cstate="screen">
            <a:grayscl/>
            <a:extLst>
              <a:ext uri="{28A0092B-C50C-407E-A947-70E740481C1C}">
                <a14:useLocalDpi xmlns:a14="http://schemas.microsoft.com/office/drawing/2010/main"/>
              </a:ext>
            </a:extLst>
          </a:blip>
          <a:srcRect/>
          <a:stretch/>
        </p:blipFill>
        <p:spPr>
          <a:xfrm>
            <a:off x="2132846" y="6053847"/>
            <a:ext cx="854741" cy="641120"/>
          </a:xfrm>
          <a:prstGeom prst="rect">
            <a:avLst/>
          </a:prstGeom>
        </p:spPr>
      </p:pic>
    </p:spTree>
    <p:extLst>
      <p:ext uri="{BB962C8B-B14F-4D97-AF65-F5344CB8AC3E}">
        <p14:creationId xmlns:p14="http://schemas.microsoft.com/office/powerpoint/2010/main" val="1691354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13899-2DF8-3843-AC51-9C70D978E0A9}"/>
            </a:ext>
          </a:extLst>
        </p:cNvPr>
        <p:cNvGrpSpPr/>
        <p:nvPr/>
      </p:nvGrpSpPr>
      <p:grpSpPr>
        <a:xfrm>
          <a:off x="0" y="0"/>
          <a:ext cx="0" cy="0"/>
          <a:chOff x="0" y="0"/>
          <a:chExt cx="0" cy="0"/>
        </a:xfrm>
      </p:grpSpPr>
      <p:pic>
        <p:nvPicPr>
          <p:cNvPr id="3" name="Picture 10" descr="Nordic port with container cranes at blue hour">
            <a:extLst>
              <a:ext uri="{FF2B5EF4-FFF2-40B4-BE49-F238E27FC236}">
                <a16:creationId xmlns:a16="http://schemas.microsoft.com/office/drawing/2014/main" id="{850FDCDF-D691-9DAA-C456-7F0196EB845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Scrim"/>
          <p:cNvSpPr/>
          <p:nvPr/>
        </p:nvSpPr>
        <p:spPr>
          <a:xfrm>
            <a:off x="0" y="0"/>
            <a:ext cx="12192000" cy="6858000"/>
          </a:xfrm>
          <a:prstGeom prst="rect">
            <a:avLst/>
          </a:prstGeom>
          <a:gradFill flip="none" rotWithShape="1">
            <a:gsLst>
              <a:gs pos="0">
                <a:srgbClr val="0E2841">
                  <a:alpha val="0"/>
                </a:srgbClr>
              </a:gs>
              <a:gs pos="40000">
                <a:srgbClr val="0E2841">
                  <a:alpha val="10000"/>
                </a:srgbClr>
              </a:gs>
              <a:gs pos="72000">
                <a:srgbClr val="0E2841">
                  <a:alpha val="45000"/>
                </a:srgbClr>
              </a:gs>
              <a:gs pos="100000">
                <a:srgbClr val="0E2841">
                  <a:alpha val="80000"/>
                </a:srgbClr>
              </a:gs>
            </a:gsLst>
            <a:lin ang="5400000" scaled="0"/>
          </a:gradFill>
          <a:ln>
            <a:noFill/>
          </a:ln>
        </p:spPr>
        <p:txBody>
          <a:bodyPr/>
          <a:lstStyle/>
          <a:p>
            <a:endParaRPr lang="en-US"/>
          </a:p>
        </p:txBody>
      </p:sp>
      <p:sp>
        <p:nvSpPr>
          <p:cNvPr id="10" name="Scrim Top"/>
          <p:cNvSpPr/>
          <p:nvPr/>
        </p:nvSpPr>
        <p:spPr>
          <a:xfrm>
            <a:off x="0" y="0"/>
            <a:ext cx="12192000" cy="6858000"/>
          </a:xfrm>
          <a:prstGeom prst="rect">
            <a:avLst/>
          </a:prstGeom>
          <a:gradFill flip="none" rotWithShape="1">
            <a:gsLst>
              <a:gs pos="0">
                <a:srgbClr val="0E2841">
                  <a:alpha val="55000"/>
                </a:srgbClr>
              </a:gs>
              <a:gs pos="28000">
                <a:srgbClr val="0E2841">
                  <a:alpha val="20000"/>
                </a:srgbClr>
              </a:gs>
              <a:gs pos="52000">
                <a:srgbClr val="0E2841">
                  <a:alpha val="0"/>
                </a:srgbClr>
              </a:gs>
            </a:gsLst>
            <a:lin ang="5400000" scaled="0"/>
          </a:gradFill>
          <a:ln>
            <a:noFill/>
          </a:ln>
        </p:spPr>
        <p:txBody>
          <a:bodyPr/>
          <a:lstStyle/>
          <a:p>
            <a:endParaRPr lang="en-US"/>
          </a:p>
        </p:txBody>
      </p:sp>
      <p:pic>
        <p:nvPicPr>
          <p:cNvPr id="11" name="Bildobjekt 1">
            <a:extLst>
              <a:ext uri="{FF2B5EF4-FFF2-40B4-BE49-F238E27FC236}">
                <a16:creationId xmlns:a16="http://schemas.microsoft.com/office/drawing/2014/main" id="{1E318957-EDC0-6C14-E8D9-C5A4015898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15514" y="1872343"/>
            <a:ext cx="5843275" cy="1987650"/>
          </a:xfrm>
          <a:prstGeom prst="rect">
            <a:avLst/>
          </a:prstGeom>
        </p:spPr>
      </p:pic>
      <p:sp>
        <p:nvSpPr>
          <p:cNvPr id="12" name="textruta 4">
            <a:extLst>
              <a:ext uri="{FF2B5EF4-FFF2-40B4-BE49-F238E27FC236}">
                <a16:creationId xmlns:a16="http://schemas.microsoft.com/office/drawing/2014/main" id="{247C49BE-EC4F-44D4-259B-D62B3469D705}"/>
              </a:ext>
            </a:extLst>
          </p:cNvPr>
          <p:cNvSpPr txBox="1"/>
          <p:nvPr/>
        </p:nvSpPr>
        <p:spPr>
          <a:xfrm>
            <a:off x="242040" y="5096385"/>
            <a:ext cx="576097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Thank you for your interest in our Sustainability Report 2025. If you have any further questions don’t hesitate to contact 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sp>
        <p:nvSpPr>
          <p:cNvPr id="13" name="textruta 7">
            <a:extLst>
              <a:ext uri="{FF2B5EF4-FFF2-40B4-BE49-F238E27FC236}">
                <a16:creationId xmlns:a16="http://schemas.microsoft.com/office/drawing/2014/main" id="{CB98C388-CA24-B3CB-F403-F2FBB5510E32}"/>
              </a:ext>
            </a:extLst>
          </p:cNvPr>
          <p:cNvSpPr txBox="1"/>
          <p:nvPr/>
        </p:nvSpPr>
        <p:spPr>
          <a:xfrm>
            <a:off x="5137030" y="6023517"/>
            <a:ext cx="6823816"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tsg.se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tsgterminal.com</a:t>
            </a:r>
          </a:p>
        </p:txBody>
      </p:sp>
      <p:sp>
        <p:nvSpPr>
          <p:cNvPr id="14" name="textruta 5">
            <a:extLst>
              <a:ext uri="{FF2B5EF4-FFF2-40B4-BE49-F238E27FC236}">
                <a16:creationId xmlns:a16="http://schemas.microsoft.com/office/drawing/2014/main" id="{618A9B87-E6BE-828E-F707-7E86C0FE2BA4}"/>
              </a:ext>
            </a:extLst>
          </p:cNvPr>
          <p:cNvSpPr txBox="1"/>
          <p:nvPr/>
        </p:nvSpPr>
        <p:spPr>
          <a:xfrm>
            <a:off x="242040" y="6172587"/>
            <a:ext cx="6858003" cy="5386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Copyright 2025, TSG – </a:t>
            </a:r>
            <a:r>
              <a:rPr kumimoji="0" lang="sv-SE" sz="7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ThorSvecon</a:t>
            </a:r>
            <a:r>
              <a:rPr kumimoji="0" lang="sv-SE" sz="7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Group </a:t>
            </a:r>
            <a:r>
              <a:rPr kumimoji="0" lang="sv-SE" sz="7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of</a:t>
            </a:r>
            <a:r>
              <a:rPr kumimoji="0" lang="sv-SE" sz="7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7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companies</a:t>
            </a:r>
            <a:r>
              <a:rPr kumimoji="0" lang="sv-SE" sz="7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All </a:t>
            </a:r>
            <a:r>
              <a:rPr kumimoji="0" lang="sv-SE" sz="7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rights</a:t>
            </a:r>
            <a:r>
              <a:rPr kumimoji="0" lang="sv-SE" sz="7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rPr>
              <a:t> </a:t>
            </a:r>
            <a:r>
              <a:rPr kumimoji="0" lang="sv-SE" sz="700" b="0" i="0" u="none" strike="noStrike" kern="1200" cap="none" spc="0" normalizeH="0" baseline="0" noProof="0" err="1">
                <a:ln>
                  <a:noFill/>
                </a:ln>
                <a:solidFill>
                  <a:srgbClr val="FFFFFF"/>
                </a:solidFill>
                <a:effectLst/>
                <a:uLnTx/>
                <a:uFillTx/>
                <a:latin typeface="Segoe UI" panose="020B0502040204020203" pitchFamily="34" charset="0"/>
                <a:cs typeface="Segoe UI" panose="020B0502040204020203" pitchFamily="34" charset="0"/>
              </a:rPr>
              <a:t>reserved</a:t>
            </a:r>
            <a:endParaRPr kumimoji="0" lang="sv-SE" sz="700" b="0" i="0" u="none" strike="noStrike" kern="1200" cap="none" spc="0" normalizeH="0" baseline="0" noProof="0">
              <a:ln>
                <a:noFill/>
              </a:ln>
              <a:solidFill>
                <a:srgbClr val="FFFFFF"/>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sv-SE" sz="700" b="0" i="0" u="none" strike="noStrike" kern="1200" cap="none" spc="0" normalizeH="0" baseline="0" noProof="0">
                <a:ln>
                  <a:noFill/>
                </a:ln>
                <a:solidFill>
                  <a:srgbClr val="0A2B40"/>
                </a:solidFill>
                <a:effectLst/>
                <a:uLnTx/>
                <a:uFillTx/>
                <a:latin typeface="Segoe UI" panose="020B0502040204020203" pitchFamily="34" charset="0"/>
                <a:cs typeface="Segoe UI" panose="020B0502040204020203" pitchFamily="34" charset="0"/>
              </a:rPr>
            </a:br>
            <a:endParaRPr kumimoji="0" lang="sv-SE" sz="700" b="0" i="0" u="none" strike="noStrike" kern="1200" cap="none" spc="0" normalizeH="0" baseline="0" noProof="0">
              <a:ln>
                <a:noFill/>
              </a:ln>
              <a:solidFill>
                <a:srgbClr val="0A2B40"/>
              </a:solidFill>
              <a:effectLst/>
              <a:uLnTx/>
              <a:uFillTx/>
              <a:latin typeface="Segoe UI" panose="020B0502040204020203" pitchFamily="34" charset="0"/>
              <a:cs typeface="Segoe UI" panose="020B0502040204020203" pitchFamily="34" charset="0"/>
            </a:endParaRPr>
          </a:p>
        </p:txBody>
      </p:sp>
      <p:sp>
        <p:nvSpPr>
          <p:cNvPr id="15" name="Platshållare för bildnummer"/>
          <p:cNvSpPr>
            <a:spLocks noGrp="1"/>
          </p:cNvSpPr>
          <p:nvPr>
            <p:ph type="sldNum" sz="quarter" idx="12"/>
          </p:nvPr>
        </p:nvSpPr>
        <p:spPr>
          <a:xfrm>
            <a:off x="10972800" y="5480000"/>
            <a:ext cx="914400" cy="365125"/>
          </a:xfrm>
          <a:prstGeom prst="rect">
            <a:avLst/>
          </a:prstGeom>
        </p:spPr>
        <p:txBody>
          <a:bodyPr/>
          <a:lstStyle/>
          <a:p>
            <a:pPr algn="r"/>
            <a:fld id="{AD0170B9-E43A-44AA-9C8C-E0A06FD32A74}" type="slidenum">
              <a:rPr lang="sv-SE" sz="1200" smtClean="0">
                <a:solidFill>
                  <a:srgbClr val="FFFFFF"/>
                </a:solidFill>
              </a:rPr>
              <a:pPr algn="r"/>
              <a:t>21</a:t>
            </a:fld>
            <a:endParaRPr lang="sv-SE"/>
          </a:p>
        </p:txBody>
      </p:sp>
    </p:spTree>
    <p:extLst>
      <p:ext uri="{BB962C8B-B14F-4D97-AF65-F5344CB8AC3E}">
        <p14:creationId xmlns:p14="http://schemas.microsoft.com/office/powerpoint/2010/main" val="1906033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Bildobjekt 18" descr="En bild som visar rep, utomhus, segling, båt&#10;&#10;Automatiskt genererad beskrivning">
            <a:extLst>
              <a:ext uri="{FF2B5EF4-FFF2-40B4-BE49-F238E27FC236}">
                <a16:creationId xmlns:a16="http://schemas.microsoft.com/office/drawing/2014/main" id="{5EC6949E-7050-D634-F608-4FC336C1A62C}"/>
              </a:ext>
            </a:extLst>
          </p:cNvPr>
          <p:cNvPicPr>
            <a:picLocks noChangeAspect="1"/>
          </p:cNvPicPr>
          <p:nvPr/>
        </p:nvPicPr>
        <p:blipFill>
          <a:blip r:embed="rId3" cstate="screen">
            <a:extLst>
              <a:ext uri="{28A0092B-C50C-407E-A947-70E740481C1C}">
                <a14:useLocalDpi xmlns:a14="http://schemas.microsoft.com/office/drawing/2010/main"/>
              </a:ext>
            </a:extLst>
          </a:blip>
          <a:srcRect t="7771" b="7771"/>
          <a:stretch>
            <a:fillRect/>
          </a:stretch>
        </p:blipFill>
        <p:spPr>
          <a:xfrm>
            <a:off x="0" y="0"/>
            <a:ext cx="12192000" cy="6858000"/>
          </a:xfrm>
          <a:prstGeom prst="rect">
            <a:avLst/>
          </a:prstGeom>
        </p:spPr>
      </p:pic>
      <p:sp>
        <p:nvSpPr>
          <p:cNvPr id="44" name="Scrim"/>
          <p:cNvSpPr/>
          <p:nvPr/>
        </p:nvSpPr>
        <p:spPr>
          <a:xfrm>
            <a:off x="0" y="0"/>
            <a:ext cx="12192000" cy="6858000"/>
          </a:xfrm>
          <a:prstGeom prst="rect">
            <a:avLst/>
          </a:prstGeom>
          <a:gradFill flip="none" rotWithShape="1">
            <a:gsLst>
              <a:gs pos="0">
                <a:srgbClr val="0E2841">
                  <a:alpha val="45000"/>
                </a:srgbClr>
              </a:gs>
              <a:gs pos="60000">
                <a:srgbClr val="0E2841">
                  <a:alpha val="70000"/>
                </a:srgbClr>
              </a:gs>
              <a:gs pos="100000">
                <a:srgbClr val="0E2841">
                  <a:alpha val="88000"/>
                </a:srgbClr>
              </a:gs>
            </a:gsLst>
            <a:lin ang="0" scaled="0"/>
          </a:gradFill>
          <a:ln>
            <a:noFill/>
          </a:ln>
        </p:spPr>
        <p:txBody>
          <a:bodyPr/>
          <a:lstStyle/>
          <a:p>
            <a:endParaRPr lang="sv-SE"/>
          </a:p>
        </p:txBody>
      </p:sp>
      <p:pic>
        <p:nvPicPr>
          <p:cNvPr id="60" name="Karta"/>
          <p:cNvPicPr>
            <a:picLocks noChangeAspect="1"/>
          </p:cNvPicPr>
          <p:nvPr/>
        </p:nvPicPr>
        <p:blipFill>
          <a:blip r:embed="rId4"/>
          <a:srcRect t="12000" b="7886"/>
          <a:stretch>
            <a:fillRect/>
          </a:stretch>
        </p:blipFill>
        <p:spPr>
          <a:xfrm>
            <a:off x="6820000" y="780000"/>
            <a:ext cx="5100000" cy="3800636"/>
          </a:xfrm>
          <a:prstGeom prst="rect">
            <a:avLst/>
          </a:prstGeom>
        </p:spPr>
      </p:pic>
      <p:sp>
        <p:nvSpPr>
          <p:cNvPr id="3" name="Platshållare för bildnummer 2">
            <a:extLst>
              <a:ext uri="{FF2B5EF4-FFF2-40B4-BE49-F238E27FC236}">
                <a16:creationId xmlns:a16="http://schemas.microsoft.com/office/drawing/2014/main" id="{4CB40B42-CF9D-A982-5096-9FF4239123AA}"/>
              </a:ext>
            </a:extLst>
          </p:cNvPr>
          <p:cNvSpPr>
            <a:spLocks noGrp="1"/>
          </p:cNvSpPr>
          <p:nvPr>
            <p:ph type="sldNum" sz="quarter" idx="12"/>
          </p:nvPr>
        </p:nvSpPr>
        <p:spPr>
          <a:xfrm>
            <a:off x="10972800" y="6480000"/>
            <a:ext cx="914400" cy="300000"/>
          </a:xfrm>
          <a:prstGeom prst="rect">
            <a:avLst/>
          </a:prstGeom>
        </p:spPr>
        <p:txBody>
          <a:bodyPr/>
          <a:lstStyle/>
          <a:p>
            <a:pPr algn="r"/>
            <a:fld id="{3B366BF2-1621-4327-A9F2-60B18C769973}" type="slidenum">
              <a:rPr lang="sv-SE" sz="1200" smtClean="0">
                <a:solidFill>
                  <a:srgbClr val="0E2841"/>
                </a:solidFill>
              </a:rPr>
              <a:pPr algn="r"/>
              <a:t>3</a:t>
            </a:fld>
            <a:endParaRPr lang="sv-SE"/>
          </a:p>
        </p:txBody>
      </p:sp>
      <p:sp>
        <p:nvSpPr>
          <p:cNvPr id="5" name="Platshållare för text 4">
            <a:extLst>
              <a:ext uri="{FF2B5EF4-FFF2-40B4-BE49-F238E27FC236}">
                <a16:creationId xmlns:a16="http://schemas.microsoft.com/office/drawing/2014/main" id="{177B0793-AFD5-3427-A2D0-2E7AA1F426FD}"/>
              </a:ext>
            </a:extLst>
          </p:cNvPr>
          <p:cNvSpPr>
            <a:spLocks noGrp="1"/>
          </p:cNvSpPr>
          <p:nvPr>
            <p:ph type="body" idx="10"/>
          </p:nvPr>
        </p:nvSpPr>
        <p:spPr>
          <a:xfrm>
            <a:off x="7000000" y="4850000"/>
            <a:ext cx="4600000" cy="1300000"/>
          </a:xfrm>
        </p:spPr>
        <p:txBody>
          <a:bodyPr>
            <a:normAutofit/>
          </a:bodyPr>
          <a:lstStyle/>
          <a:p>
            <a:pPr algn="ctr">
              <a:lnSpc>
                <a:spcPct val="100000"/>
              </a:lnSpc>
            </a:pPr>
            <a:r>
              <a:rPr lang="sv-SE" sz="1800" b="1" dirty="0">
                <a:solidFill>
                  <a:srgbClr val="35C7E8"/>
                </a:solidFill>
                <a:latin typeface="Segoe UI" panose="020B0502040204020203" pitchFamily="34" charset="0"/>
                <a:cs typeface="Segoe UI" panose="020B0502040204020203" pitchFamily="34" charset="0"/>
              </a:rPr>
              <a:t>Sustainable </a:t>
            </a:r>
            <a:r>
              <a:rPr lang="sv-SE" sz="1800" b="1" dirty="0" err="1">
                <a:solidFill>
                  <a:srgbClr val="35C7E8"/>
                </a:solidFill>
                <a:latin typeface="Segoe UI" panose="020B0502040204020203" pitchFamily="34" charset="0"/>
                <a:cs typeface="Segoe UI" panose="020B0502040204020203" pitchFamily="34" charset="0"/>
              </a:rPr>
              <a:t>logistics</a:t>
            </a:r>
            <a:br>
              <a:rPr lang="sv-SE" sz="1800" b="1" dirty="0">
                <a:solidFill>
                  <a:srgbClr val="35C7E8"/>
                </a:solidFill>
                <a:latin typeface="Segoe UI" panose="020B0502040204020203" pitchFamily="34" charset="0"/>
                <a:cs typeface="Segoe UI" panose="020B0502040204020203" pitchFamily="34" charset="0"/>
              </a:rPr>
            </a:br>
            <a:r>
              <a:rPr lang="sv-SE" sz="1800" b="1" dirty="0" err="1">
                <a:solidFill>
                  <a:srgbClr val="35C7E8"/>
                </a:solidFill>
                <a:latin typeface="Segoe UI" panose="020B0502040204020203" pitchFamily="34" charset="0"/>
                <a:cs typeface="Segoe UI" panose="020B0502040204020203" pitchFamily="34" charset="0"/>
              </a:rPr>
              <a:t>that</a:t>
            </a:r>
            <a:r>
              <a:rPr lang="sv-SE" sz="1800" b="1" dirty="0">
                <a:solidFill>
                  <a:srgbClr val="35C7E8"/>
                </a:solidFill>
                <a:latin typeface="Segoe UI" panose="020B0502040204020203" pitchFamily="34" charset="0"/>
                <a:cs typeface="Segoe UI" panose="020B0502040204020203" pitchFamily="34" charset="0"/>
              </a:rPr>
              <a:t> </a:t>
            </a:r>
            <a:r>
              <a:rPr lang="sv-SE" sz="1800" b="1" dirty="0" err="1">
                <a:solidFill>
                  <a:srgbClr val="35C7E8"/>
                </a:solidFill>
                <a:latin typeface="Segoe UI" panose="020B0502040204020203" pitchFamily="34" charset="0"/>
                <a:cs typeface="Segoe UI" panose="020B0502040204020203" pitchFamily="34" charset="0"/>
              </a:rPr>
              <a:t>take</a:t>
            </a:r>
            <a:r>
              <a:rPr lang="sv-SE" sz="1800" b="1" dirty="0">
                <a:solidFill>
                  <a:srgbClr val="35C7E8"/>
                </a:solidFill>
                <a:latin typeface="Segoe UI" panose="020B0502040204020203" pitchFamily="34" charset="0"/>
                <a:cs typeface="Segoe UI" panose="020B0502040204020203" pitchFamily="34" charset="0"/>
              </a:rPr>
              <a:t> </a:t>
            </a:r>
            <a:r>
              <a:rPr lang="sv-SE" sz="1800" b="1" dirty="0" err="1">
                <a:solidFill>
                  <a:srgbClr val="35C7E8"/>
                </a:solidFill>
                <a:latin typeface="Segoe UI" panose="020B0502040204020203" pitchFamily="34" charset="0"/>
                <a:cs typeface="Segoe UI" panose="020B0502040204020203" pitchFamily="34" charset="0"/>
              </a:rPr>
              <a:t>your</a:t>
            </a:r>
            <a:r>
              <a:rPr lang="sv-SE" sz="1800" b="1" dirty="0">
                <a:solidFill>
                  <a:srgbClr val="35C7E8"/>
                </a:solidFill>
                <a:latin typeface="Segoe UI" panose="020B0502040204020203" pitchFamily="34" charset="0"/>
                <a:cs typeface="Segoe UI" panose="020B0502040204020203" pitchFamily="34" charset="0"/>
              </a:rPr>
              <a:t> business</a:t>
            </a:r>
            <a:br>
              <a:rPr lang="sv-SE" sz="1800" b="1" dirty="0">
                <a:solidFill>
                  <a:srgbClr val="35C7E8"/>
                </a:solidFill>
                <a:latin typeface="Segoe UI" panose="020B0502040204020203" pitchFamily="34" charset="0"/>
                <a:cs typeface="Segoe UI" panose="020B0502040204020203" pitchFamily="34" charset="0"/>
              </a:rPr>
            </a:br>
            <a:r>
              <a:rPr lang="sv-SE" sz="1800" b="1" dirty="0">
                <a:solidFill>
                  <a:srgbClr val="35C7E8"/>
                </a:solidFill>
                <a:latin typeface="Segoe UI" panose="020B0502040204020203" pitchFamily="34" charset="0"/>
                <a:cs typeface="Segoe UI" panose="020B0502040204020203" pitchFamily="34" charset="0"/>
              </a:rPr>
              <a:t>all the </a:t>
            </a:r>
            <a:r>
              <a:rPr lang="sv-SE" sz="1800" b="1" dirty="0" err="1">
                <a:solidFill>
                  <a:srgbClr val="35C7E8"/>
                </a:solidFill>
                <a:latin typeface="Segoe UI" panose="020B0502040204020203" pitchFamily="34" charset="0"/>
                <a:cs typeface="Segoe UI" panose="020B0502040204020203" pitchFamily="34" charset="0"/>
              </a:rPr>
              <a:t>way</a:t>
            </a:r>
            <a:r>
              <a:rPr lang="sv-SE" sz="1800" b="1" dirty="0">
                <a:solidFill>
                  <a:srgbClr val="35C7E8"/>
                </a:solidFill>
                <a:latin typeface="Segoe UI" panose="020B0502040204020203" pitchFamily="34" charset="0"/>
                <a:cs typeface="Segoe UI" panose="020B0502040204020203" pitchFamily="34" charset="0"/>
              </a:rPr>
              <a:t>.</a:t>
            </a:r>
            <a:endParaRPr lang="sv-SE" sz="2400" dirty="0">
              <a:solidFill>
                <a:srgbClr val="35C7E8"/>
              </a:solidFill>
              <a:latin typeface="Segoe UI" panose="020B0502040204020203" pitchFamily="34" charset="0"/>
              <a:cs typeface="Segoe UI" panose="020B0502040204020203" pitchFamily="34" charset="0"/>
            </a:endParaRPr>
          </a:p>
        </p:txBody>
      </p:sp>
      <p:sp>
        <p:nvSpPr>
          <p:cNvPr id="9" name="Platshållare för text 3">
            <a:extLst>
              <a:ext uri="{FF2B5EF4-FFF2-40B4-BE49-F238E27FC236}">
                <a16:creationId xmlns:a16="http://schemas.microsoft.com/office/drawing/2014/main" id="{5248E360-5A3E-4705-DEFE-A7779D81E898}"/>
              </a:ext>
            </a:extLst>
          </p:cNvPr>
          <p:cNvSpPr txBox="1">
            <a:spLocks/>
          </p:cNvSpPr>
          <p:nvPr/>
        </p:nvSpPr>
        <p:spPr>
          <a:xfrm>
            <a:off x="800000" y="1120000"/>
            <a:ext cx="5600000" cy="600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050" b="0" i="0" kern="1200">
                <a:solidFill>
                  <a:schemeClr val="tx1">
                    <a:lumMod val="90000"/>
                    <a:lumOff val="10000"/>
                  </a:schemeClr>
                </a:solidFill>
                <a:latin typeface="Helvetica" pitchFamily="2" charset="0"/>
                <a:ea typeface="+mn-ea"/>
                <a:cs typeface="Space Grotesk"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lang="sv-SE" sz="2000" b="1" kern="1200">
                <a:solidFill>
                  <a:schemeClr val="tx1">
                    <a:tint val="82000"/>
                  </a:schemeClr>
                </a:solidFill>
                <a:latin typeface="Space Grotesk" pitchFamily="2" charset="77"/>
                <a:ea typeface="+mn-ea"/>
                <a:cs typeface="Space Grotesk"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Helvetica"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Helvetica"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Helvetica"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a:lnSpc>
                <a:spcPts val="1640"/>
              </a:lnSpc>
            </a:pPr>
            <a:r>
              <a:rPr lang="sv-SE" sz="950">
                <a:solidFill>
                  <a:srgbClr val="FFFFFF"/>
                </a:solidFill>
                <a:latin typeface="Segoe UI" panose="020B0502040204020203" pitchFamily="34" charset="0"/>
                <a:cs typeface="Segoe UI" panose="020B0502040204020203" pitchFamily="34" charset="0"/>
              </a:rPr>
              <a:t>TSG </a:t>
            </a:r>
            <a:r>
              <a:rPr lang="sv-SE" sz="950" err="1">
                <a:solidFill>
                  <a:srgbClr val="FFFFFF"/>
                </a:solidFill>
                <a:latin typeface="Segoe UI" panose="020B0502040204020203" pitchFamily="34" charset="0"/>
                <a:cs typeface="Segoe UI" panose="020B0502040204020203" pitchFamily="34" charset="0"/>
              </a:rPr>
              <a:t>was</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founded</a:t>
            </a:r>
            <a:r>
              <a:rPr lang="sv-SE" sz="950">
                <a:solidFill>
                  <a:srgbClr val="FFFFFF"/>
                </a:solidFill>
                <a:latin typeface="Segoe UI" panose="020B0502040204020203" pitchFamily="34" charset="0"/>
                <a:cs typeface="Segoe UI" panose="020B0502040204020203" pitchFamily="34" charset="0"/>
              </a:rPr>
              <a:t> in 1994 and has </a:t>
            </a:r>
            <a:r>
              <a:rPr lang="sv-SE" sz="950" err="1">
                <a:solidFill>
                  <a:srgbClr val="FFFFFF"/>
                </a:solidFill>
                <a:latin typeface="Segoe UI" panose="020B0502040204020203" pitchFamily="34" charset="0"/>
                <a:cs typeface="Segoe UI" panose="020B0502040204020203" pitchFamily="34" charset="0"/>
              </a:rPr>
              <a:t>eight</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offices</a:t>
            </a:r>
            <a:r>
              <a:rPr lang="sv-SE" sz="950">
                <a:solidFill>
                  <a:srgbClr val="FFFFFF"/>
                </a:solidFill>
                <a:latin typeface="Segoe UI" panose="020B0502040204020203" pitchFamily="34" charset="0"/>
                <a:cs typeface="Segoe UI" panose="020B0502040204020203" pitchFamily="34" charset="0"/>
              </a:rPr>
              <a:t> in Sweden and </a:t>
            </a:r>
            <a:r>
              <a:rPr lang="sv-SE" sz="950" err="1">
                <a:solidFill>
                  <a:srgbClr val="FFFFFF"/>
                </a:solidFill>
                <a:latin typeface="Segoe UI" panose="020B0502040204020203" pitchFamily="34" charset="0"/>
                <a:cs typeface="Segoe UI" panose="020B0502040204020203" pitchFamily="34" charset="0"/>
              </a:rPr>
              <a:t>two</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offices</a:t>
            </a:r>
            <a:r>
              <a:rPr lang="sv-SE" sz="950">
                <a:solidFill>
                  <a:srgbClr val="FFFFFF"/>
                </a:solidFill>
                <a:latin typeface="Segoe UI" panose="020B0502040204020203" pitchFamily="34" charset="0"/>
                <a:cs typeface="Segoe UI" panose="020B0502040204020203" pitchFamily="34" charset="0"/>
              </a:rPr>
              <a:t> in the UK at the end </a:t>
            </a:r>
            <a:r>
              <a:rPr lang="sv-SE" sz="950" err="1">
                <a:solidFill>
                  <a:srgbClr val="FFFFFF"/>
                </a:solidFill>
                <a:latin typeface="Segoe UI" panose="020B0502040204020203" pitchFamily="34" charset="0"/>
                <a:cs typeface="Segoe UI" panose="020B0502040204020203" pitchFamily="34" charset="0"/>
              </a:rPr>
              <a:t>of</a:t>
            </a:r>
            <a:r>
              <a:rPr lang="sv-SE" sz="950">
                <a:solidFill>
                  <a:srgbClr val="FFFFFF"/>
                </a:solidFill>
                <a:latin typeface="Segoe UI" panose="020B0502040204020203" pitchFamily="34" charset="0"/>
                <a:cs typeface="Segoe UI" panose="020B0502040204020203" pitchFamily="34" charset="0"/>
              </a:rPr>
              <a:t> 2025 </a:t>
            </a:r>
            <a:r>
              <a:rPr lang="sv-SE" sz="950" err="1">
                <a:solidFill>
                  <a:srgbClr val="FFFFFF"/>
                </a:solidFill>
                <a:latin typeface="Segoe UI" panose="020B0502040204020203" pitchFamily="34" charset="0"/>
                <a:cs typeface="Segoe UI" panose="020B0502040204020203" pitchFamily="34" charset="0"/>
              </a:rPr>
              <a:t>with</a:t>
            </a:r>
            <a:r>
              <a:rPr lang="sv-SE" sz="950">
                <a:solidFill>
                  <a:srgbClr val="FFFFFF"/>
                </a:solidFill>
                <a:latin typeface="Segoe UI" panose="020B0502040204020203" pitchFamily="34" charset="0"/>
                <a:cs typeface="Segoe UI" panose="020B0502040204020203" pitchFamily="34" charset="0"/>
              </a:rPr>
              <a:t> an </a:t>
            </a:r>
            <a:r>
              <a:rPr lang="sv-SE" sz="950" err="1">
                <a:solidFill>
                  <a:srgbClr val="FFFFFF"/>
                </a:solidFill>
                <a:latin typeface="Segoe UI" panose="020B0502040204020203" pitchFamily="34" charset="0"/>
                <a:cs typeface="Segoe UI" panose="020B0502040204020203" pitchFamily="34" charset="0"/>
              </a:rPr>
              <a:t>annual</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turnover</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of</a:t>
            </a:r>
            <a:r>
              <a:rPr lang="sv-SE" sz="950">
                <a:solidFill>
                  <a:srgbClr val="FFFFFF"/>
                </a:solidFill>
                <a:latin typeface="Segoe UI" panose="020B0502040204020203" pitchFamily="34" charset="0"/>
                <a:cs typeface="Segoe UI" panose="020B0502040204020203" pitchFamily="34" charset="0"/>
              </a:rPr>
              <a:t> &gt;900 MSEK.</a:t>
            </a:r>
          </a:p>
          <a:p>
            <a:pPr>
              <a:lnSpc>
                <a:spcPts val="1640"/>
              </a:lnSpc>
            </a:pPr>
            <a:endParaRPr lang="sv-SE" sz="1100" dirty="0">
              <a:solidFill>
                <a:schemeClr val="bg2">
                  <a:lumMod val="10000"/>
                </a:schemeClr>
              </a:solidFill>
              <a:latin typeface="IBM Plex Sans" panose="020B0503050203000203" pitchFamily="34" charset="0"/>
            </a:endParaRPr>
          </a:p>
          <a:p>
            <a:pPr>
              <a:lnSpc>
                <a:spcPts val="1640"/>
              </a:lnSpc>
            </a:pPr>
            <a:endParaRPr lang="sv-SE" sz="1100" dirty="0">
              <a:solidFill>
                <a:schemeClr val="bg2">
                  <a:lumMod val="10000"/>
                </a:schemeClr>
              </a:solidFill>
              <a:latin typeface="IBM Plex Sans" panose="020B0503050203000203" pitchFamily="34" charset="0"/>
            </a:endParaRPr>
          </a:p>
        </p:txBody>
      </p:sp>
      <p:sp>
        <p:nvSpPr>
          <p:cNvPr id="8" name="Rubrik 7">
            <a:extLst>
              <a:ext uri="{FF2B5EF4-FFF2-40B4-BE49-F238E27FC236}">
                <a16:creationId xmlns:a16="http://schemas.microsoft.com/office/drawing/2014/main" id="{0CD304B8-0B43-3AFD-86BB-14C9D9F20C37}"/>
              </a:ext>
            </a:extLst>
          </p:cNvPr>
          <p:cNvSpPr>
            <a:spLocks noGrp="1"/>
          </p:cNvSpPr>
          <p:nvPr>
            <p:ph type="ctrTitle"/>
          </p:nvPr>
        </p:nvSpPr>
        <p:spPr>
          <a:xfrm>
            <a:off x="800000" y="330000"/>
            <a:ext cx="5600000" cy="800000"/>
          </a:xfrm>
        </p:spPr>
        <p:txBody>
          <a:bodyPr/>
          <a:lstStyle/>
          <a:p>
            <a:r>
              <a:rPr lang="sv-SE" sz="2800" err="1">
                <a:solidFill>
                  <a:srgbClr val="FFFFFF"/>
                </a:solidFill>
                <a:latin typeface="Segoe UI" panose="020B0502040204020203" pitchFamily="34" charset="0"/>
                <a:cs typeface="Segoe UI" panose="020B0502040204020203" pitchFamily="34" charset="0"/>
              </a:rPr>
              <a:t>About</a:t>
            </a:r>
            <a:r>
              <a:rPr lang="sv-SE" sz="2800">
                <a:solidFill>
                  <a:srgbClr val="FFFFFF"/>
                </a:solidFill>
                <a:latin typeface="Segoe UI" panose="020B0502040204020203" pitchFamily="34" charset="0"/>
                <a:cs typeface="Segoe UI" panose="020B0502040204020203" pitchFamily="34" charset="0"/>
              </a:rPr>
              <a:t> TSG</a:t>
            </a:r>
          </a:p>
        </p:txBody>
      </p:sp>
      <p:sp>
        <p:nvSpPr>
          <p:cNvPr id="21" name="Platshållare för text 3">
            <a:extLst>
              <a:ext uri="{FF2B5EF4-FFF2-40B4-BE49-F238E27FC236}">
                <a16:creationId xmlns:a16="http://schemas.microsoft.com/office/drawing/2014/main" id="{9499B80E-9CA7-F323-2FFB-7AD06EEB7A63}"/>
              </a:ext>
            </a:extLst>
          </p:cNvPr>
          <p:cNvSpPr/>
          <p:nvPr/>
        </p:nvSpPr>
        <p:spPr>
          <a:xfrm>
            <a:off x="800000" y="1750000"/>
            <a:ext cx="5600000" cy="1350000"/>
          </a:xfrm>
          <a:prstGeom prst="rect">
            <a:avLst/>
          </a:prstGeom>
        </p:spPr>
        <p:txBody>
          <a:bodyPr>
            <a:normAutofit/>
          </a:bodyPr>
          <a:lstStyle/>
          <a:p>
            <a:pPr>
              <a:lnSpc>
                <a:spcPts val="1280"/>
              </a:lnSpc>
            </a:pPr>
            <a:r>
              <a:rPr lang="sv-SE" sz="1200" b="1">
                <a:solidFill>
                  <a:srgbClr val="FFFFFF"/>
                </a:solidFill>
                <a:latin typeface="Segoe UI" panose="020B0502040204020203" pitchFamily="34" charset="0"/>
                <a:cs typeface="Segoe UI" panose="020B0502040204020203" pitchFamily="34" charset="0"/>
              </a:rPr>
              <a:t>Mission</a:t>
            </a:r>
            <a:r>
              <a:rPr lang="sv-SE" sz="950">
                <a:solidFill>
                  <a:srgbClr val="FFFFFF"/>
                </a:solidFill>
                <a:latin typeface="Segoe UI" panose="020B0502040204020203" pitchFamily="34" charset="0"/>
                <a:cs typeface="Segoe UI" panose="020B0502040204020203" pitchFamily="34" charset="0"/>
              </a:rPr>
              <a:t> </a:t>
            </a:r>
            <a:br>
              <a:rPr lang="sv-SE" sz="950">
                <a:solidFill>
                  <a:srgbClr val="FFFFFF"/>
                </a:solidFill>
                <a:latin typeface="Segoe UI" panose="020B0502040204020203" pitchFamily="34" charset="0"/>
                <a:cs typeface="Segoe UI" panose="020B0502040204020203" pitchFamily="34" charset="0"/>
              </a:rPr>
            </a:br>
            <a:r>
              <a:rPr lang="sv-SE" sz="950">
                <a:solidFill>
                  <a:srgbClr val="FFFFFF"/>
                </a:solidFill>
                <a:latin typeface="Segoe UI" panose="020B0502040204020203" pitchFamily="34" charset="0"/>
                <a:cs typeface="Segoe UI" panose="020B0502040204020203" pitchFamily="34" charset="0"/>
              </a:rPr>
              <a:t>TSG is a </a:t>
            </a:r>
            <a:r>
              <a:rPr lang="sv-SE" sz="950" err="1">
                <a:solidFill>
                  <a:srgbClr val="FFFFFF"/>
                </a:solidFill>
                <a:latin typeface="Segoe UI" panose="020B0502040204020203" pitchFamily="34" charset="0"/>
                <a:cs typeface="Segoe UI" panose="020B0502040204020203" pitchFamily="34" charset="0"/>
              </a:rPr>
              <a:t>customer</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focused</a:t>
            </a:r>
            <a:r>
              <a:rPr lang="sv-SE" sz="950">
                <a:solidFill>
                  <a:srgbClr val="FFFFFF"/>
                </a:solidFill>
                <a:latin typeface="Segoe UI" panose="020B0502040204020203" pitchFamily="34" charset="0"/>
                <a:cs typeface="Segoe UI" panose="020B0502040204020203" pitchFamily="34" charset="0"/>
              </a:rPr>
              <a:t> and personal </a:t>
            </a:r>
            <a:r>
              <a:rPr lang="sv-SE" sz="950" err="1">
                <a:solidFill>
                  <a:srgbClr val="FFFFFF"/>
                </a:solidFill>
                <a:latin typeface="Segoe UI" panose="020B0502040204020203" pitchFamily="34" charset="0"/>
                <a:cs typeface="Segoe UI" panose="020B0502040204020203" pitchFamily="34" charset="0"/>
              </a:rPr>
              <a:t>logistics</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company</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that</a:t>
            </a:r>
            <a:r>
              <a:rPr lang="sv-SE" sz="950">
                <a:solidFill>
                  <a:srgbClr val="FFFFFF"/>
                </a:solidFill>
                <a:latin typeface="Segoe UI" panose="020B0502040204020203" pitchFamily="34" charset="0"/>
                <a:cs typeface="Segoe UI" panose="020B0502040204020203" pitchFamily="34" charset="0"/>
              </a:rPr>
              <a:t> has </a:t>
            </a:r>
            <a:r>
              <a:rPr lang="sv-SE" sz="950" err="1">
                <a:solidFill>
                  <a:srgbClr val="FFFFFF"/>
                </a:solidFill>
                <a:latin typeface="Segoe UI" panose="020B0502040204020203" pitchFamily="34" charset="0"/>
                <a:cs typeface="Segoe UI" panose="020B0502040204020203" pitchFamily="34" charset="0"/>
              </a:rPr>
              <a:t>specialized</a:t>
            </a:r>
            <a:r>
              <a:rPr lang="sv-SE" sz="950">
                <a:solidFill>
                  <a:srgbClr val="FFFFFF"/>
                </a:solidFill>
                <a:latin typeface="Segoe UI" panose="020B0502040204020203" pitchFamily="34" charset="0"/>
                <a:cs typeface="Segoe UI" panose="020B0502040204020203" pitchFamily="34" charset="0"/>
              </a:rPr>
              <a:t> in </a:t>
            </a:r>
            <a:r>
              <a:rPr lang="sv-SE" sz="950" err="1">
                <a:solidFill>
                  <a:srgbClr val="FFFFFF"/>
                </a:solidFill>
                <a:latin typeface="Segoe UI" panose="020B0502040204020203" pitchFamily="34" charset="0"/>
                <a:cs typeface="Segoe UI" panose="020B0502040204020203" pitchFamily="34" charset="0"/>
              </a:rPr>
              <a:t>tailormade</a:t>
            </a:r>
            <a:r>
              <a:rPr lang="sv-SE" sz="950">
                <a:solidFill>
                  <a:srgbClr val="FFFFFF"/>
                </a:solidFill>
                <a:latin typeface="Segoe UI" panose="020B0502040204020203" pitchFamily="34" charset="0"/>
                <a:cs typeface="Segoe UI" panose="020B0502040204020203" pitchFamily="34" charset="0"/>
              </a:rPr>
              <a:t>, door-to-door solutions. </a:t>
            </a:r>
            <a:r>
              <a:rPr lang="sv-SE" sz="950" err="1">
                <a:solidFill>
                  <a:srgbClr val="FFFFFF"/>
                </a:solidFill>
                <a:latin typeface="Segoe UI" panose="020B0502040204020203" pitchFamily="34" charset="0"/>
                <a:cs typeface="Segoe UI" panose="020B0502040204020203" pitchFamily="34" charset="0"/>
              </a:rPr>
              <a:t>Our</a:t>
            </a:r>
            <a:r>
              <a:rPr lang="sv-SE" sz="950">
                <a:solidFill>
                  <a:srgbClr val="FFFFFF"/>
                </a:solidFill>
                <a:latin typeface="Segoe UI" panose="020B0502040204020203" pitchFamily="34" charset="0"/>
                <a:cs typeface="Segoe UI" panose="020B0502040204020203" pitchFamily="34" charset="0"/>
              </a:rPr>
              <a:t> services </a:t>
            </a:r>
            <a:r>
              <a:rPr lang="sv-SE" sz="950" err="1">
                <a:solidFill>
                  <a:srgbClr val="FFFFFF"/>
                </a:solidFill>
                <a:latin typeface="Segoe UI" panose="020B0502040204020203" pitchFamily="34" charset="0"/>
                <a:cs typeface="Segoe UI" panose="020B0502040204020203" pitchFamily="34" charset="0"/>
              </a:rPr>
              <a:t>combine</a:t>
            </a:r>
            <a:r>
              <a:rPr lang="sv-SE" sz="950">
                <a:solidFill>
                  <a:srgbClr val="FFFFFF"/>
                </a:solidFill>
                <a:latin typeface="Segoe UI" panose="020B0502040204020203" pitchFamily="34" charset="0"/>
                <a:cs typeface="Segoe UI" panose="020B0502040204020203" pitchFamily="34" charset="0"/>
              </a:rPr>
              <a:t> shipping, </a:t>
            </a:r>
            <a:r>
              <a:rPr lang="sv-SE" sz="950" err="1">
                <a:solidFill>
                  <a:srgbClr val="FFFFFF"/>
                </a:solidFill>
                <a:latin typeface="Segoe UI" panose="020B0502040204020203" pitchFamily="34" charset="0"/>
                <a:cs typeface="Segoe UI" panose="020B0502040204020203" pitchFamily="34" charset="0"/>
              </a:rPr>
              <a:t>storage</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forwarding</a:t>
            </a:r>
            <a:r>
              <a:rPr lang="sv-SE" sz="950">
                <a:solidFill>
                  <a:srgbClr val="FFFFFF"/>
                </a:solidFill>
                <a:latin typeface="Segoe UI" panose="020B0502040204020203" pitchFamily="34" charset="0"/>
                <a:cs typeface="Segoe UI" panose="020B0502040204020203" pitchFamily="34" charset="0"/>
              </a:rPr>
              <a:t> and </a:t>
            </a:r>
            <a:r>
              <a:rPr lang="sv-SE" sz="950" err="1">
                <a:solidFill>
                  <a:srgbClr val="FFFFFF"/>
                </a:solidFill>
                <a:latin typeface="Segoe UI" panose="020B0502040204020203" pitchFamily="34" charset="0"/>
                <a:cs typeface="Segoe UI" panose="020B0502040204020203" pitchFamily="34" charset="0"/>
              </a:rPr>
              <a:t>customs</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clearance</a:t>
            </a:r>
            <a:r>
              <a:rPr lang="sv-SE" sz="950">
                <a:solidFill>
                  <a:srgbClr val="FFFFFF"/>
                </a:solidFill>
                <a:latin typeface="Segoe UI" panose="020B0502040204020203" pitchFamily="34" charset="0"/>
                <a:cs typeface="Segoe UI" panose="020B0502040204020203" pitchFamily="34" charset="0"/>
              </a:rPr>
              <a:t> services </a:t>
            </a:r>
            <a:r>
              <a:rPr lang="sv-SE" sz="950" err="1">
                <a:solidFill>
                  <a:srgbClr val="FFFFFF"/>
                </a:solidFill>
                <a:latin typeface="Segoe UI" panose="020B0502040204020203" pitchFamily="34" charset="0"/>
                <a:cs typeface="Segoe UI" panose="020B0502040204020203" pitchFamily="34" charset="0"/>
              </a:rPr>
              <a:t>with</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sustainable</a:t>
            </a:r>
            <a:r>
              <a:rPr lang="sv-SE" sz="950">
                <a:solidFill>
                  <a:srgbClr val="FFFFFF"/>
                </a:solidFill>
                <a:latin typeface="Segoe UI" panose="020B0502040204020203" pitchFamily="34" charset="0"/>
                <a:cs typeface="Segoe UI" panose="020B0502040204020203" pitchFamily="34" charset="0"/>
              </a:rPr>
              <a:t> end-to-end solutions for </a:t>
            </a:r>
            <a:r>
              <a:rPr lang="sv-SE" sz="950" err="1">
                <a:solidFill>
                  <a:srgbClr val="FFFFFF"/>
                </a:solidFill>
                <a:latin typeface="Segoe UI" panose="020B0502040204020203" pitchFamily="34" charset="0"/>
                <a:cs typeface="Segoe UI" panose="020B0502040204020203" pitchFamily="34" charset="0"/>
              </a:rPr>
              <a:t>freight</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owners</a:t>
            </a:r>
            <a:r>
              <a:rPr lang="sv-SE" sz="950">
                <a:solidFill>
                  <a:srgbClr val="FFFFFF"/>
                </a:solidFill>
                <a:latin typeface="Segoe UI" panose="020B0502040204020203" pitchFamily="34" charset="0"/>
                <a:cs typeface="Segoe UI" panose="020B0502040204020203" pitchFamily="34" charset="0"/>
              </a:rPr>
              <a:t> </a:t>
            </a:r>
            <a:r>
              <a:rPr lang="sv-SE" sz="950" err="1">
                <a:solidFill>
                  <a:srgbClr val="FFFFFF"/>
                </a:solidFill>
                <a:latin typeface="Segoe UI" panose="020B0502040204020203" pitchFamily="34" charset="0"/>
                <a:cs typeface="Segoe UI" panose="020B0502040204020203" pitchFamily="34" charset="0"/>
              </a:rPr>
              <a:t>worldwide</a:t>
            </a:r>
            <a:r>
              <a:rPr lang="sv-SE" sz="950">
                <a:solidFill>
                  <a:srgbClr val="FFFFFF"/>
                </a:solidFill>
                <a:latin typeface="Segoe UI" panose="020B0502040204020203" pitchFamily="34" charset="0"/>
                <a:cs typeface="Segoe UI" panose="020B0502040204020203" pitchFamily="34" charset="0"/>
              </a:rPr>
              <a:t>.</a:t>
            </a:r>
          </a:p>
          <a:p>
            <a:endParaRPr lang="sv-SE">
              <a:solidFill>
                <a:schemeClr val="bg2">
                  <a:lumMod val="10000"/>
                </a:schemeClr>
              </a:solidFill>
              <a:latin typeface="Segoe UI" panose="020B0502040204020203" pitchFamily="34" charset="0"/>
              <a:cs typeface="Segoe UI" panose="020B0502040204020203" pitchFamily="34" charset="0"/>
            </a:endParaRPr>
          </a:p>
        </p:txBody>
      </p:sp>
      <p:sp>
        <p:nvSpPr>
          <p:cNvPr id="22" name="Platshållare för text 3">
            <a:extLst>
              <a:ext uri="{FF2B5EF4-FFF2-40B4-BE49-F238E27FC236}">
                <a16:creationId xmlns:a16="http://schemas.microsoft.com/office/drawing/2014/main" id="{801F5727-380A-78BB-4301-C52B8F049CCC}"/>
              </a:ext>
            </a:extLst>
          </p:cNvPr>
          <p:cNvSpPr txBox="1">
            <a:spLocks/>
          </p:cNvSpPr>
          <p:nvPr/>
        </p:nvSpPr>
        <p:spPr>
          <a:xfrm>
            <a:off x="800000" y="3200000"/>
            <a:ext cx="5600000" cy="1166858"/>
          </a:xfrm>
          <a:prstGeom prst="rect">
            <a:avLst/>
          </a:prstGeom>
        </p:spPr>
        <p:txBody>
          <a:bodyPr vert="horz" wrap="square" lIns="91440" tIns="45720" rIns="91440" bIns="45720" rtlCol="0">
            <a:spAutoFit/>
          </a:bodyPr>
          <a:lstStyle>
            <a:lvl1pPr marL="0" indent="0" algn="l" defTabSz="914400" rtl="0" eaLnBrk="1" latinLnBrk="0" hangingPunct="1">
              <a:lnSpc>
                <a:spcPct val="100000"/>
              </a:lnSpc>
              <a:spcBef>
                <a:spcPts val="1000"/>
              </a:spcBef>
              <a:buFont typeface="Arial" panose="020B0604020202020204" pitchFamily="34" charset="0"/>
              <a:buNone/>
              <a:defRPr sz="1200" b="0" i="0" kern="1200">
                <a:solidFill>
                  <a:schemeClr val="tx1">
                    <a:lumMod val="90000"/>
                    <a:lumOff val="10000"/>
                  </a:schemeClr>
                </a:solidFill>
                <a:latin typeface="Stolzl" pitchFamily="2" charset="77"/>
                <a:ea typeface="+mn-ea"/>
                <a:cs typeface="Space Grotesk"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lang="sv-SE" sz="2000" b="1" kern="1200">
                <a:solidFill>
                  <a:schemeClr val="tx1">
                    <a:tint val="82000"/>
                  </a:schemeClr>
                </a:solidFill>
                <a:latin typeface="Space Grotesk" pitchFamily="2" charset="77"/>
                <a:ea typeface="+mn-ea"/>
                <a:cs typeface="Space Grotesk"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Helvetica"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Helvetica"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Helvetica"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a:lnSpc>
                <a:spcPts val="1280"/>
              </a:lnSpc>
            </a:pPr>
            <a:r>
              <a:rPr lang="sv-SE" sz="1200" b="1" dirty="0">
                <a:solidFill>
                  <a:srgbClr val="FFFFFF"/>
                </a:solidFill>
                <a:latin typeface="Segoe UI" panose="020B0502040204020203" pitchFamily="34" charset="0"/>
                <a:cs typeface="Segoe UI" panose="020B0502040204020203" pitchFamily="34" charset="0"/>
              </a:rPr>
              <a:t>Organisation</a:t>
            </a:r>
            <a:br>
              <a:rPr lang="sv-SE" sz="950" dirty="0">
                <a:solidFill>
                  <a:srgbClr val="FFFFFF"/>
                </a:solidFill>
                <a:latin typeface="Segoe UI" panose="020B0502040204020203" pitchFamily="34" charset="0"/>
                <a:cs typeface="Segoe UI" panose="020B0502040204020203" pitchFamily="34" charset="0"/>
              </a:rPr>
            </a:br>
            <a:r>
              <a:rPr lang="sv-SE" sz="950" dirty="0">
                <a:solidFill>
                  <a:srgbClr val="FFFFFF"/>
                </a:solidFill>
                <a:latin typeface="Segoe UI" panose="020B0502040204020203" pitchFamily="34" charset="0"/>
                <a:cs typeface="Segoe UI" panose="020B0502040204020203" pitchFamily="34" charset="0"/>
              </a:rPr>
              <a:t>TSG </a:t>
            </a:r>
            <a:r>
              <a:rPr lang="sv-SE" sz="950" dirty="0" err="1">
                <a:solidFill>
                  <a:srgbClr val="FFFFFF"/>
                </a:solidFill>
                <a:latin typeface="Segoe UI" panose="020B0502040204020203" pitchFamily="34" charset="0"/>
                <a:cs typeface="Segoe UI" panose="020B0502040204020203" pitchFamily="34" charset="0"/>
              </a:rPr>
              <a:t>had</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approximately</a:t>
            </a:r>
            <a:r>
              <a:rPr lang="sv-SE" sz="950" dirty="0">
                <a:solidFill>
                  <a:srgbClr val="FFFFFF"/>
                </a:solidFill>
                <a:latin typeface="Segoe UI" panose="020B0502040204020203" pitchFamily="34" charset="0"/>
                <a:cs typeface="Segoe UI" panose="020B0502040204020203" pitchFamily="34" charset="0"/>
              </a:rPr>
              <a:t> 80 </a:t>
            </a:r>
            <a:r>
              <a:rPr lang="sv-SE" sz="950" dirty="0" err="1">
                <a:solidFill>
                  <a:srgbClr val="FFFFFF"/>
                </a:solidFill>
                <a:latin typeface="Segoe UI" panose="020B0502040204020203" pitchFamily="34" charset="0"/>
                <a:cs typeface="Segoe UI" panose="020B0502040204020203" pitchFamily="34" charset="0"/>
              </a:rPr>
              <a:t>employees</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with</a:t>
            </a:r>
            <a:r>
              <a:rPr lang="sv-SE" sz="950" dirty="0">
                <a:solidFill>
                  <a:srgbClr val="FFFFFF"/>
                </a:solidFill>
                <a:latin typeface="Segoe UI" panose="020B0502040204020203" pitchFamily="34" charset="0"/>
                <a:cs typeface="Segoe UI" panose="020B0502040204020203" pitchFamily="34" charset="0"/>
              </a:rPr>
              <a:t> 8 </a:t>
            </a:r>
            <a:r>
              <a:rPr lang="sv-SE" sz="950" dirty="0" err="1">
                <a:solidFill>
                  <a:srgbClr val="FFFFFF"/>
                </a:solidFill>
                <a:latin typeface="Segoe UI" panose="020B0502040204020203" pitchFamily="34" charset="0"/>
                <a:cs typeface="Segoe UI" panose="020B0502040204020203" pitchFamily="34" charset="0"/>
              </a:rPr>
              <a:t>offices</a:t>
            </a:r>
            <a:r>
              <a:rPr lang="sv-SE" sz="950" dirty="0">
                <a:solidFill>
                  <a:srgbClr val="FFFFFF"/>
                </a:solidFill>
                <a:latin typeface="Segoe UI" panose="020B0502040204020203" pitchFamily="34" charset="0"/>
                <a:cs typeface="Segoe UI" panose="020B0502040204020203" pitchFamily="34" charset="0"/>
              </a:rPr>
              <a:t> in Sweden, in addition to </a:t>
            </a:r>
            <a:r>
              <a:rPr lang="sv-SE" sz="950" dirty="0" err="1">
                <a:solidFill>
                  <a:srgbClr val="FFFFFF"/>
                </a:solidFill>
                <a:latin typeface="Segoe UI" panose="020B0502040204020203" pitchFamily="34" charset="0"/>
                <a:cs typeface="Segoe UI" panose="020B0502040204020203" pitchFamily="34" charset="0"/>
              </a:rPr>
              <a:t>Goole</a:t>
            </a:r>
            <a:r>
              <a:rPr lang="sv-SE" sz="950" dirty="0">
                <a:solidFill>
                  <a:srgbClr val="FFFFFF"/>
                </a:solidFill>
                <a:latin typeface="Segoe UI" panose="020B0502040204020203" pitchFamily="34" charset="0"/>
                <a:cs typeface="Segoe UI" panose="020B0502040204020203" pitchFamily="34" charset="0"/>
              </a:rPr>
              <a:t> and Hull in the UK.</a:t>
            </a:r>
          </a:p>
          <a:p>
            <a:pPr>
              <a:lnSpc>
                <a:spcPts val="1280"/>
              </a:lnSpc>
            </a:pPr>
            <a:endParaRPr lang="sv-SE" sz="900" dirty="0">
              <a:solidFill>
                <a:schemeClr val="bg2">
                  <a:lumMod val="10000"/>
                </a:schemeClr>
              </a:solidFill>
              <a:latin typeface="Segoe UI" panose="020B0502040204020203" pitchFamily="34" charset="0"/>
              <a:cs typeface="Segoe UI" panose="020B0502040204020203" pitchFamily="34" charset="0"/>
            </a:endParaRPr>
          </a:p>
          <a:p>
            <a:pPr>
              <a:lnSpc>
                <a:spcPts val="1280"/>
              </a:lnSpc>
            </a:pPr>
            <a:endParaRPr lang="sv-SE" sz="900" dirty="0">
              <a:solidFill>
                <a:schemeClr val="bg2">
                  <a:lumMod val="10000"/>
                </a:schemeClr>
              </a:solidFill>
              <a:latin typeface="Segoe UI" panose="020B0502040204020203" pitchFamily="34" charset="0"/>
              <a:cs typeface="Segoe UI" panose="020B0502040204020203" pitchFamily="34" charset="0"/>
            </a:endParaRPr>
          </a:p>
        </p:txBody>
      </p:sp>
      <p:sp>
        <p:nvSpPr>
          <p:cNvPr id="23" name="Platshållare för text 3">
            <a:extLst>
              <a:ext uri="{FF2B5EF4-FFF2-40B4-BE49-F238E27FC236}">
                <a16:creationId xmlns:a16="http://schemas.microsoft.com/office/drawing/2014/main" id="{4498DA37-1192-FE24-76B1-7D41DD73F24D}"/>
              </a:ext>
            </a:extLst>
          </p:cNvPr>
          <p:cNvSpPr txBox="1">
            <a:spLocks/>
          </p:cNvSpPr>
          <p:nvPr/>
        </p:nvSpPr>
        <p:spPr>
          <a:xfrm>
            <a:off x="800000" y="4150000"/>
            <a:ext cx="5600000" cy="2350000"/>
          </a:xfrm>
          <a:prstGeom prst="rect">
            <a:avLst/>
          </a:prstGeom>
        </p:spPr>
        <p:txBody>
          <a:bodyPr vert="horz" wrap="square" lIns="91440" tIns="45720" rIns="91440" bIns="45720" rtlCol="0">
            <a:spAutoFit/>
          </a:bodyPr>
          <a:lstStyle>
            <a:lvl1pPr marL="0" indent="0" algn="l" defTabSz="914400" rtl="0" eaLnBrk="1" latinLnBrk="0" hangingPunct="1">
              <a:lnSpc>
                <a:spcPct val="100000"/>
              </a:lnSpc>
              <a:spcBef>
                <a:spcPts val="1000"/>
              </a:spcBef>
              <a:buFont typeface="Arial" panose="020B0604020202020204" pitchFamily="34" charset="0"/>
              <a:buNone/>
              <a:defRPr sz="1200" b="0" i="0" kern="1200">
                <a:solidFill>
                  <a:schemeClr val="tx1">
                    <a:lumMod val="90000"/>
                    <a:lumOff val="10000"/>
                  </a:schemeClr>
                </a:solidFill>
                <a:latin typeface="Stolzl" pitchFamily="2" charset="77"/>
                <a:ea typeface="+mn-ea"/>
                <a:cs typeface="Space Grotesk"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lang="sv-SE" sz="2000" b="1" kern="1200">
                <a:solidFill>
                  <a:schemeClr val="tx1">
                    <a:tint val="82000"/>
                  </a:schemeClr>
                </a:solidFill>
                <a:latin typeface="Space Grotesk" pitchFamily="2" charset="77"/>
                <a:ea typeface="+mn-ea"/>
                <a:cs typeface="Space Grotesk"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Helvetica"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Helvetica"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Helvetica"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a:lnSpc>
                <a:spcPts val="1280"/>
              </a:lnSpc>
            </a:pPr>
            <a:r>
              <a:rPr lang="sv-SE" sz="1200" b="1" dirty="0">
                <a:solidFill>
                  <a:srgbClr val="FFFFFF"/>
                </a:solidFill>
                <a:latin typeface="Segoe UI" panose="020B0502040204020203" pitchFamily="34" charset="0"/>
                <a:cs typeface="Segoe UI" panose="020B0502040204020203" pitchFamily="34" charset="0"/>
              </a:rPr>
              <a:t>Business Areas</a:t>
            </a:r>
            <a:br>
              <a:rPr lang="sv-SE" sz="950" dirty="0">
                <a:solidFill>
                  <a:srgbClr val="FFFFFF"/>
                </a:solidFill>
                <a:latin typeface="Segoe UI" panose="020B0502040204020203" pitchFamily="34" charset="0"/>
                <a:cs typeface="Segoe UI" panose="020B0502040204020203" pitchFamily="34" charset="0"/>
              </a:rPr>
            </a:br>
            <a:r>
              <a:rPr lang="sv-SE" sz="950" dirty="0">
                <a:solidFill>
                  <a:srgbClr val="FFFFFF"/>
                </a:solidFill>
                <a:latin typeface="Segoe UI" panose="020B0502040204020203" pitchFamily="34" charset="0"/>
                <a:cs typeface="Segoe UI" panose="020B0502040204020203" pitchFamily="34" charset="0"/>
              </a:rPr>
              <a:t>Global </a:t>
            </a:r>
            <a:r>
              <a:rPr lang="sv-SE" sz="950" dirty="0" err="1">
                <a:solidFill>
                  <a:srgbClr val="FFFFFF"/>
                </a:solidFill>
                <a:latin typeface="Segoe UI" panose="020B0502040204020203" pitchFamily="34" charset="0"/>
                <a:cs typeface="Segoe UI" panose="020B0502040204020203" pitchFamily="34" charset="0"/>
              </a:rPr>
              <a:t>Forwarding</a:t>
            </a:r>
            <a:r>
              <a:rPr lang="sv-SE" sz="950" dirty="0">
                <a:solidFill>
                  <a:srgbClr val="FFFFFF"/>
                </a:solidFill>
                <a:latin typeface="Segoe UI" panose="020B0502040204020203" pitchFamily="34" charset="0"/>
                <a:cs typeface="Segoe UI" panose="020B0502040204020203" pitchFamily="34" charset="0"/>
              </a:rPr>
              <a:t> – </a:t>
            </a:r>
            <a:r>
              <a:rPr lang="sv-SE" sz="950" dirty="0" err="1">
                <a:solidFill>
                  <a:srgbClr val="FFFFFF"/>
                </a:solidFill>
                <a:latin typeface="Segoe UI" panose="020B0502040204020203" pitchFamily="34" charset="0"/>
                <a:cs typeface="Segoe UI" panose="020B0502040204020203" pitchFamily="34" charset="0"/>
              </a:rPr>
              <a:t>Serving</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customers</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world-wide</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with</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Forwarding</a:t>
            </a:r>
            <a:r>
              <a:rPr lang="sv-SE" sz="950" dirty="0">
                <a:solidFill>
                  <a:srgbClr val="FFFFFF"/>
                </a:solidFill>
                <a:latin typeface="Segoe UI" panose="020B0502040204020203" pitchFamily="34" charset="0"/>
                <a:cs typeface="Segoe UI" panose="020B0502040204020203" pitchFamily="34" charset="0"/>
              </a:rPr>
              <a:t> solutions </a:t>
            </a:r>
            <a:r>
              <a:rPr lang="sv-SE" sz="950" dirty="0" err="1">
                <a:solidFill>
                  <a:srgbClr val="FFFFFF"/>
                </a:solidFill>
                <a:latin typeface="Segoe UI" panose="020B0502040204020203" pitchFamily="34" charset="0"/>
                <a:cs typeface="Segoe UI" panose="020B0502040204020203" pitchFamily="34" charset="0"/>
              </a:rPr>
              <a:t>including</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warehousing</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project</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cargo</a:t>
            </a:r>
            <a:r>
              <a:rPr lang="sv-SE" sz="950" dirty="0">
                <a:solidFill>
                  <a:srgbClr val="FFFFFF"/>
                </a:solidFill>
                <a:latin typeface="Segoe UI" panose="020B0502040204020203" pitchFamily="34" charset="0"/>
                <a:cs typeface="Segoe UI" panose="020B0502040204020203" pitchFamily="34" charset="0"/>
              </a:rPr>
              <a:t> handling and </a:t>
            </a:r>
            <a:r>
              <a:rPr lang="sv-SE" sz="950" dirty="0" err="1">
                <a:solidFill>
                  <a:srgbClr val="FFFFFF"/>
                </a:solidFill>
                <a:latin typeface="Segoe UI" panose="020B0502040204020203" pitchFamily="34" charset="0"/>
                <a:cs typeface="Segoe UI" panose="020B0502040204020203" pitchFamily="34" charset="0"/>
              </a:rPr>
              <a:t>agency</a:t>
            </a:r>
            <a:r>
              <a:rPr lang="sv-SE" sz="950" dirty="0">
                <a:solidFill>
                  <a:srgbClr val="FFFFFF"/>
                </a:solidFill>
                <a:latin typeface="Segoe UI" panose="020B0502040204020203" pitchFamily="34" charset="0"/>
                <a:cs typeface="Segoe UI" panose="020B0502040204020203" pitchFamily="34" charset="0"/>
              </a:rPr>
              <a:t>.</a:t>
            </a:r>
          </a:p>
          <a:p>
            <a:pPr>
              <a:lnSpc>
                <a:spcPts val="1280"/>
              </a:lnSpc>
            </a:pPr>
            <a:r>
              <a:rPr lang="sv-SE" sz="950" dirty="0">
                <a:solidFill>
                  <a:srgbClr val="FFFFFF"/>
                </a:solidFill>
                <a:latin typeface="Segoe UI" panose="020B0502040204020203" pitchFamily="34" charset="0"/>
                <a:cs typeface="Segoe UI" panose="020B0502040204020203" pitchFamily="34" charset="0"/>
              </a:rPr>
              <a:t>Short Sea – Sustainable </a:t>
            </a:r>
            <a:r>
              <a:rPr lang="sv-SE" sz="950" dirty="0" err="1">
                <a:solidFill>
                  <a:srgbClr val="FFFFFF"/>
                </a:solidFill>
                <a:latin typeface="Segoe UI" panose="020B0502040204020203" pitchFamily="34" charset="0"/>
                <a:cs typeface="Segoe UI" panose="020B0502040204020203" pitchFamily="34" charset="0"/>
              </a:rPr>
              <a:t>shipments</a:t>
            </a:r>
            <a:r>
              <a:rPr lang="sv-SE" sz="950" dirty="0">
                <a:solidFill>
                  <a:srgbClr val="FFFFFF"/>
                </a:solidFill>
                <a:latin typeface="Segoe UI" panose="020B0502040204020203" pitchFamily="34" charset="0"/>
                <a:cs typeface="Segoe UI" panose="020B0502040204020203" pitchFamily="34" charset="0"/>
              </a:rPr>
              <a:t> on </a:t>
            </a:r>
            <a:r>
              <a:rPr lang="sv-SE" sz="950" dirty="0" err="1">
                <a:solidFill>
                  <a:srgbClr val="FFFFFF"/>
                </a:solidFill>
                <a:latin typeface="Segoe UI" panose="020B0502040204020203" pitchFamily="34" charset="0"/>
                <a:cs typeface="Segoe UI" panose="020B0502040204020203" pitchFamily="34" charset="0"/>
              </a:rPr>
              <a:t>our</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own</a:t>
            </a:r>
            <a:r>
              <a:rPr lang="sv-SE" sz="950" dirty="0">
                <a:solidFill>
                  <a:srgbClr val="FFFFFF"/>
                </a:solidFill>
                <a:latin typeface="Segoe UI" panose="020B0502040204020203" pitchFamily="34" charset="0"/>
                <a:cs typeface="Segoe UI" panose="020B0502040204020203" pitchFamily="34" charset="0"/>
              </a:rPr>
              <a:t> liner service by </a:t>
            </a:r>
            <a:r>
              <a:rPr lang="sv-SE" sz="950" dirty="0" err="1">
                <a:solidFill>
                  <a:srgbClr val="FFFFFF"/>
                </a:solidFill>
                <a:latin typeface="Segoe UI" panose="020B0502040204020203" pitchFamily="34" charset="0"/>
                <a:cs typeface="Segoe UI" panose="020B0502040204020203" pitchFamily="34" charset="0"/>
              </a:rPr>
              <a:t>sea</a:t>
            </a:r>
            <a:r>
              <a:rPr lang="sv-SE" sz="950" dirty="0">
                <a:solidFill>
                  <a:srgbClr val="FFFFFF"/>
                </a:solidFill>
                <a:latin typeface="Segoe UI" panose="020B0502040204020203" pitchFamily="34" charset="0"/>
                <a:cs typeface="Segoe UI" panose="020B0502040204020203" pitchFamily="34" charset="0"/>
              </a:rPr>
              <a:t>, </a:t>
            </a:r>
            <a:r>
              <a:rPr lang="sv-SE" sz="950" dirty="0" err="1">
                <a:solidFill>
                  <a:srgbClr val="FFFFFF"/>
                </a:solidFill>
                <a:latin typeface="Segoe UI" panose="020B0502040204020203" pitchFamily="34" charset="0"/>
                <a:cs typeface="Segoe UI" panose="020B0502040204020203" pitchFamily="34" charset="0"/>
              </a:rPr>
              <a:t>connecting</a:t>
            </a:r>
            <a:r>
              <a:rPr lang="sv-SE" sz="950" dirty="0">
                <a:solidFill>
                  <a:srgbClr val="FFFFFF"/>
                </a:solidFill>
                <a:latin typeface="Segoe UI" panose="020B0502040204020203" pitchFamily="34" charset="0"/>
                <a:cs typeface="Segoe UI" panose="020B0502040204020203" pitchFamily="34" charset="0"/>
              </a:rPr>
              <a:t> Sweden, UK and Benelux .</a:t>
            </a:r>
          </a:p>
          <a:p>
            <a:pPr>
              <a:lnSpc>
                <a:spcPts val="1280"/>
              </a:lnSpc>
            </a:pPr>
            <a:r>
              <a:rPr lang="sv-SE" sz="950" dirty="0">
                <a:solidFill>
                  <a:srgbClr val="FFFFFF"/>
                </a:solidFill>
                <a:latin typeface="Segoe UI" panose="020B0502040204020203" pitchFamily="34" charset="0"/>
                <a:cs typeface="Segoe UI" panose="020B0502040204020203" pitchFamily="34" charset="0"/>
              </a:rPr>
              <a:t>Terminal Operations – Flexible and </a:t>
            </a:r>
            <a:r>
              <a:rPr lang="sv-SE" sz="950" dirty="0" err="1">
                <a:solidFill>
                  <a:srgbClr val="FFFFFF"/>
                </a:solidFill>
                <a:latin typeface="Segoe UI" panose="020B0502040204020203" pitchFamily="34" charset="0"/>
                <a:cs typeface="Segoe UI" panose="020B0502040204020203" pitchFamily="34" charset="0"/>
              </a:rPr>
              <a:t>bespoke</a:t>
            </a:r>
            <a:r>
              <a:rPr lang="sv-SE" sz="950" dirty="0">
                <a:solidFill>
                  <a:srgbClr val="FFFFFF"/>
                </a:solidFill>
                <a:latin typeface="Segoe UI" panose="020B0502040204020203" pitchFamily="34" charset="0"/>
                <a:cs typeface="Segoe UI" panose="020B0502040204020203" pitchFamily="34" charset="0"/>
              </a:rPr>
              <a:t> terminal and </a:t>
            </a:r>
            <a:r>
              <a:rPr lang="sv-SE" sz="950" dirty="0" err="1">
                <a:solidFill>
                  <a:srgbClr val="FFFFFF"/>
                </a:solidFill>
                <a:latin typeface="Segoe UI" panose="020B0502040204020203" pitchFamily="34" charset="0"/>
                <a:cs typeface="Segoe UI" panose="020B0502040204020203" pitchFamily="34" charset="0"/>
              </a:rPr>
              <a:t>warehousing</a:t>
            </a:r>
            <a:r>
              <a:rPr lang="sv-SE" sz="950" dirty="0">
                <a:solidFill>
                  <a:srgbClr val="FFFFFF"/>
                </a:solidFill>
                <a:latin typeface="Segoe UI" panose="020B0502040204020203" pitchFamily="34" charset="0"/>
                <a:cs typeface="Segoe UI" panose="020B0502040204020203" pitchFamily="34" charset="0"/>
              </a:rPr>
              <a:t> services for breakbulk and container handling in the UK.</a:t>
            </a:r>
          </a:p>
          <a:p>
            <a:pPr>
              <a:lnSpc>
                <a:spcPts val="1280"/>
              </a:lnSpc>
            </a:pPr>
            <a:endParaRPr lang="sv-SE" sz="900" dirty="0">
              <a:solidFill>
                <a:schemeClr val="bg2">
                  <a:lumMod val="10000"/>
                </a:schemeClr>
              </a:solidFill>
              <a:latin typeface="IBM Plex Sans" panose="020B0503050203000203" pitchFamily="34" charset="0"/>
            </a:endParaRPr>
          </a:p>
          <a:p>
            <a:pPr>
              <a:lnSpc>
                <a:spcPts val="1280"/>
              </a:lnSpc>
            </a:pPr>
            <a:endParaRPr lang="sv-SE" sz="900" dirty="0">
              <a:solidFill>
                <a:schemeClr val="bg2">
                  <a:lumMod val="10000"/>
                </a:schemeClr>
              </a:solidFill>
              <a:latin typeface="IBM Plex Sans" panose="020B0503050203000203" pitchFamily="34" charset="0"/>
            </a:endParaRPr>
          </a:p>
          <a:p>
            <a:pPr>
              <a:lnSpc>
                <a:spcPts val="1280"/>
              </a:lnSpc>
            </a:pPr>
            <a:endParaRPr lang="sv-SE" sz="900" dirty="0">
              <a:solidFill>
                <a:schemeClr val="bg2">
                  <a:lumMod val="10000"/>
                </a:schemeClr>
              </a:solidFill>
              <a:latin typeface="IBM Plex Sans" panose="020B0503050203000203" pitchFamily="34" charset="0"/>
            </a:endParaRPr>
          </a:p>
        </p:txBody>
      </p:sp>
      <p:sp>
        <p:nvSpPr>
          <p:cNvPr id="201" name="Ort 201"/>
          <p:cNvSpPr txBox="1"/>
          <p:nvPr/>
        </p:nvSpPr>
        <p:spPr>
          <a:xfrm>
            <a:off x="10474936" y="1438820"/>
            <a:ext cx="1000000" cy="140000"/>
          </a:xfrm>
          <a:prstGeom prst="rect">
            <a:avLst/>
          </a:prstGeom>
          <a:noFill/>
        </p:spPr>
        <p:txBody>
          <a:bodyPr wrap="square" lIns="0" tIns="0" rIns="0" bIns="0" anchor="ctr"/>
          <a:lstStyle/>
          <a:p>
            <a:pPr algn="r"/>
            <a:r>
              <a:rPr lang="sv-SE" sz="600" b="1" spc="60" dirty="0">
                <a:solidFill>
                  <a:srgbClr val="FFFFFF"/>
                </a:solidFill>
                <a:latin typeface="Segoe UI"/>
              </a:rPr>
              <a:t>UMEÅ/HOLMSUND</a:t>
            </a:r>
          </a:p>
        </p:txBody>
      </p:sp>
      <p:sp>
        <p:nvSpPr>
          <p:cNvPr id="202" name="Ort 202"/>
          <p:cNvSpPr txBox="1"/>
          <p:nvPr/>
        </p:nvSpPr>
        <p:spPr>
          <a:xfrm>
            <a:off x="9920891" y="2109314"/>
            <a:ext cx="1000000" cy="140000"/>
          </a:xfrm>
          <a:prstGeom prst="rect">
            <a:avLst/>
          </a:prstGeom>
          <a:noFill/>
        </p:spPr>
        <p:txBody>
          <a:bodyPr wrap="square" lIns="0" tIns="0" rIns="0" bIns="0" anchor="ctr"/>
          <a:lstStyle/>
          <a:p>
            <a:pPr algn="r"/>
            <a:r>
              <a:rPr lang="sv-SE" sz="600" b="1" spc="60" dirty="0">
                <a:solidFill>
                  <a:srgbClr val="FFFFFF"/>
                </a:solidFill>
                <a:latin typeface="Segoe UI"/>
              </a:rPr>
              <a:t>SÖDERHAMN</a:t>
            </a:r>
          </a:p>
        </p:txBody>
      </p:sp>
      <p:sp>
        <p:nvSpPr>
          <p:cNvPr id="203" name="Ort 203"/>
          <p:cNvSpPr txBox="1"/>
          <p:nvPr/>
        </p:nvSpPr>
        <p:spPr>
          <a:xfrm>
            <a:off x="9920891" y="2389083"/>
            <a:ext cx="1000000" cy="140000"/>
          </a:xfrm>
          <a:prstGeom prst="rect">
            <a:avLst/>
          </a:prstGeom>
          <a:noFill/>
        </p:spPr>
        <p:txBody>
          <a:bodyPr wrap="square" lIns="0" tIns="0" rIns="0" bIns="0" anchor="ctr"/>
          <a:lstStyle/>
          <a:p>
            <a:pPr algn="r"/>
            <a:r>
              <a:rPr lang="sv-SE" sz="600" b="1" spc="60" dirty="0">
                <a:solidFill>
                  <a:srgbClr val="FFFFFF"/>
                </a:solidFill>
                <a:latin typeface="Segoe UI"/>
              </a:rPr>
              <a:t>GÄVLE</a:t>
            </a:r>
          </a:p>
        </p:txBody>
      </p:sp>
      <p:sp>
        <p:nvSpPr>
          <p:cNvPr id="204" name="Ort 204"/>
          <p:cNvSpPr txBox="1"/>
          <p:nvPr/>
        </p:nvSpPr>
        <p:spPr>
          <a:xfrm>
            <a:off x="9974936" y="2782865"/>
            <a:ext cx="1000000" cy="140000"/>
          </a:xfrm>
          <a:prstGeom prst="rect">
            <a:avLst/>
          </a:prstGeom>
          <a:noFill/>
        </p:spPr>
        <p:txBody>
          <a:bodyPr wrap="square" lIns="0" tIns="0" rIns="0" bIns="0" anchor="ctr"/>
          <a:lstStyle/>
          <a:p>
            <a:pPr algn="r"/>
            <a:r>
              <a:rPr lang="sv-SE" sz="600" b="1" spc="60">
                <a:solidFill>
                  <a:srgbClr val="FFFFFF"/>
                </a:solidFill>
                <a:latin typeface="Segoe UI"/>
              </a:rPr>
              <a:t>VÄSTERÅS</a:t>
            </a:r>
          </a:p>
        </p:txBody>
      </p:sp>
      <p:sp>
        <p:nvSpPr>
          <p:cNvPr id="205" name="Ort 205"/>
          <p:cNvSpPr txBox="1"/>
          <p:nvPr/>
        </p:nvSpPr>
        <p:spPr>
          <a:xfrm>
            <a:off x="10098375" y="2951782"/>
            <a:ext cx="1000000" cy="140000"/>
          </a:xfrm>
          <a:prstGeom prst="rect">
            <a:avLst/>
          </a:prstGeom>
          <a:noFill/>
        </p:spPr>
        <p:txBody>
          <a:bodyPr wrap="square" lIns="0" tIns="0" rIns="0" bIns="0" anchor="ctr"/>
          <a:lstStyle/>
          <a:p>
            <a:pPr algn="r"/>
            <a:r>
              <a:rPr lang="sv-SE" sz="600" b="1" spc="60">
                <a:solidFill>
                  <a:srgbClr val="FFFFFF"/>
                </a:solidFill>
                <a:latin typeface="Segoe UI"/>
              </a:rPr>
              <a:t>SÖDERTÄLJE</a:t>
            </a:r>
          </a:p>
        </p:txBody>
      </p:sp>
      <p:sp>
        <p:nvSpPr>
          <p:cNvPr id="206" name="Ort 206"/>
          <p:cNvSpPr txBox="1"/>
          <p:nvPr/>
        </p:nvSpPr>
        <p:spPr>
          <a:xfrm>
            <a:off x="9749171" y="3094712"/>
            <a:ext cx="1000000" cy="140000"/>
          </a:xfrm>
          <a:prstGeom prst="rect">
            <a:avLst/>
          </a:prstGeom>
          <a:noFill/>
        </p:spPr>
        <p:txBody>
          <a:bodyPr wrap="square" lIns="0" tIns="0" rIns="0" bIns="0" anchor="ctr"/>
          <a:lstStyle/>
          <a:p>
            <a:pPr algn="r"/>
            <a:r>
              <a:rPr lang="sv-SE" sz="600" b="1" spc="60">
                <a:solidFill>
                  <a:srgbClr val="FFFFFF"/>
                </a:solidFill>
                <a:latin typeface="Segoe UI"/>
              </a:rPr>
              <a:t>OXELÖSUND</a:t>
            </a:r>
          </a:p>
        </p:txBody>
      </p:sp>
      <p:sp>
        <p:nvSpPr>
          <p:cNvPr id="207" name="Ort 207"/>
          <p:cNvSpPr txBox="1"/>
          <p:nvPr/>
        </p:nvSpPr>
        <p:spPr>
          <a:xfrm>
            <a:off x="10238268" y="3572706"/>
            <a:ext cx="1000000" cy="140000"/>
          </a:xfrm>
          <a:prstGeom prst="rect">
            <a:avLst/>
          </a:prstGeom>
          <a:noFill/>
        </p:spPr>
        <p:txBody>
          <a:bodyPr wrap="square" lIns="0" tIns="0" rIns="0" bIns="0" anchor="ctr"/>
          <a:lstStyle/>
          <a:p>
            <a:pPr algn="l"/>
            <a:r>
              <a:rPr lang="sv-SE" sz="600" b="1" spc="60">
                <a:solidFill>
                  <a:srgbClr val="FFFFFF"/>
                </a:solidFill>
                <a:latin typeface="Segoe UI"/>
              </a:rPr>
              <a:t>OSKARSHAMN</a:t>
            </a:r>
          </a:p>
        </p:txBody>
      </p:sp>
      <p:sp>
        <p:nvSpPr>
          <p:cNvPr id="208" name="Ort 208"/>
          <p:cNvSpPr txBox="1"/>
          <p:nvPr/>
        </p:nvSpPr>
        <p:spPr>
          <a:xfrm>
            <a:off x="9201172" y="4037111"/>
            <a:ext cx="1000000" cy="140000"/>
          </a:xfrm>
          <a:prstGeom prst="rect">
            <a:avLst/>
          </a:prstGeom>
          <a:noFill/>
        </p:spPr>
        <p:txBody>
          <a:bodyPr wrap="square" lIns="0" tIns="0" rIns="0" bIns="0" anchor="ctr"/>
          <a:lstStyle/>
          <a:p>
            <a:pPr algn="r"/>
            <a:r>
              <a:rPr lang="sv-SE" sz="600" b="1" spc="60" dirty="0">
                <a:solidFill>
                  <a:srgbClr val="FFFFFF"/>
                </a:solidFill>
                <a:latin typeface="Segoe UI"/>
              </a:rPr>
              <a:t>HELSINGBORG</a:t>
            </a:r>
          </a:p>
        </p:txBody>
      </p:sp>
      <p:sp>
        <p:nvSpPr>
          <p:cNvPr id="209" name="Ort 209"/>
          <p:cNvSpPr txBox="1"/>
          <p:nvPr/>
        </p:nvSpPr>
        <p:spPr>
          <a:xfrm>
            <a:off x="7352704" y="3783429"/>
            <a:ext cx="1000000" cy="140000"/>
          </a:xfrm>
          <a:prstGeom prst="rect">
            <a:avLst/>
          </a:prstGeom>
          <a:noFill/>
        </p:spPr>
        <p:txBody>
          <a:bodyPr wrap="square" lIns="0" tIns="0" rIns="0" bIns="0" anchor="ctr"/>
          <a:lstStyle/>
          <a:p>
            <a:pPr algn="r"/>
            <a:r>
              <a:rPr lang="sv-SE" sz="600" b="1" spc="60" dirty="0">
                <a:solidFill>
                  <a:srgbClr val="FFFFFF"/>
                </a:solidFill>
                <a:latin typeface="Segoe UI"/>
              </a:rPr>
              <a:t>GOOLE</a:t>
            </a:r>
          </a:p>
        </p:txBody>
      </p:sp>
      <p:sp>
        <p:nvSpPr>
          <p:cNvPr id="210" name="Ort 210"/>
          <p:cNvSpPr txBox="1"/>
          <p:nvPr/>
        </p:nvSpPr>
        <p:spPr>
          <a:xfrm>
            <a:off x="8300000" y="3875393"/>
            <a:ext cx="1000000" cy="140000"/>
          </a:xfrm>
          <a:prstGeom prst="rect">
            <a:avLst/>
          </a:prstGeom>
          <a:noFill/>
        </p:spPr>
        <p:txBody>
          <a:bodyPr wrap="square" lIns="0" tIns="0" rIns="0" bIns="0" anchor="ctr"/>
          <a:lstStyle/>
          <a:p>
            <a:pPr algn="l"/>
            <a:r>
              <a:rPr lang="sv-SE" sz="600" b="1" spc="60" dirty="0">
                <a:solidFill>
                  <a:srgbClr val="FFFFFF"/>
                </a:solidFill>
                <a:latin typeface="Segoe UI"/>
              </a:rPr>
              <a:t>HULL</a:t>
            </a:r>
          </a:p>
        </p:txBody>
      </p:sp>
    </p:spTree>
    <p:extLst>
      <p:ext uri="{BB962C8B-B14F-4D97-AF65-F5344CB8AC3E}">
        <p14:creationId xmlns:p14="http://schemas.microsoft.com/office/powerpoint/2010/main" val="348347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13899-2DF8-3843-AC51-9C70D978E0A9}"/>
            </a:ext>
          </a:extLst>
        </p:cNvPr>
        <p:cNvGrpSpPr/>
        <p:nvPr/>
      </p:nvGrpSpPr>
      <p:grpSpPr>
        <a:xfrm>
          <a:off x="0" y="0"/>
          <a:ext cx="0" cy="0"/>
          <a:chOff x="0" y="0"/>
          <a:chExt cx="0" cy="0"/>
        </a:xfrm>
      </p:grpSpPr>
      <p:pic>
        <p:nvPicPr>
          <p:cNvPr id="3" name="Picture 10" descr="Aerial view of ocean surface with a ship wake">
            <a:extLst>
              <a:ext uri="{FF2B5EF4-FFF2-40B4-BE49-F238E27FC236}">
                <a16:creationId xmlns:a16="http://schemas.microsoft.com/office/drawing/2014/main" id="{850FDCDF-D691-9DAA-C456-7F0196EB845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Scrim"/>
          <p:cNvSpPr/>
          <p:nvPr/>
        </p:nvSpPr>
        <p:spPr>
          <a:xfrm>
            <a:off x="0" y="0"/>
            <a:ext cx="12192000" cy="6858000"/>
          </a:xfrm>
          <a:prstGeom prst="rect">
            <a:avLst/>
          </a:prstGeom>
          <a:gradFill flip="none" rotWithShape="1">
            <a:gsLst>
              <a:gs pos="0">
                <a:srgbClr val="0E2841">
                  <a:alpha val="0"/>
                </a:srgbClr>
              </a:gs>
              <a:gs pos="40000">
                <a:srgbClr val="0E2841">
                  <a:alpha val="10000"/>
                </a:srgbClr>
              </a:gs>
              <a:gs pos="72000">
                <a:srgbClr val="0E2841">
                  <a:alpha val="45000"/>
                </a:srgbClr>
              </a:gs>
              <a:gs pos="100000">
                <a:srgbClr val="0E2841">
                  <a:alpha val="80000"/>
                </a:srgbClr>
              </a:gs>
            </a:gsLst>
            <a:lin ang="5400000" scaled="0"/>
          </a:gradFill>
          <a:ln>
            <a:noFill/>
          </a:ln>
        </p:spPr>
        <p:txBody>
          <a:bodyPr/>
          <a:lstStyle/>
          <a:p>
            <a:endParaRPr lang="en-US"/>
          </a:p>
        </p:txBody>
      </p:sp>
      <p:sp>
        <p:nvSpPr>
          <p:cNvPr id="10" name="Scrim Top"/>
          <p:cNvSpPr/>
          <p:nvPr/>
        </p:nvSpPr>
        <p:spPr>
          <a:xfrm>
            <a:off x="0" y="0"/>
            <a:ext cx="12192000" cy="6858000"/>
          </a:xfrm>
          <a:prstGeom prst="rect">
            <a:avLst/>
          </a:prstGeom>
          <a:gradFill flip="none" rotWithShape="1">
            <a:gsLst>
              <a:gs pos="0">
                <a:srgbClr val="0E2841">
                  <a:alpha val="55000"/>
                </a:srgbClr>
              </a:gs>
              <a:gs pos="28000">
                <a:srgbClr val="0E2841">
                  <a:alpha val="20000"/>
                </a:srgbClr>
              </a:gs>
              <a:gs pos="52000">
                <a:srgbClr val="0E2841">
                  <a:alpha val="0"/>
                </a:srgbClr>
              </a:gs>
            </a:gsLst>
            <a:lin ang="5400000" scaled="0"/>
          </a:gradFill>
          <a:ln>
            <a:noFill/>
          </a:ln>
        </p:spPr>
        <p:txBody>
          <a:bodyPr/>
          <a:lstStyle/>
          <a:p>
            <a:endParaRPr lang="en-US"/>
          </a:p>
        </p:txBody>
      </p:sp>
      <p:sp>
        <p:nvSpPr>
          <p:cNvPr id="5" name="Rubrik 1">
            <a:extLst>
              <a:ext uri="{FF2B5EF4-FFF2-40B4-BE49-F238E27FC236}">
                <a16:creationId xmlns:a16="http://schemas.microsoft.com/office/drawing/2014/main" id="{6E7EB89C-67B0-1484-6CD6-FEB63E8C5591}"/>
              </a:ext>
            </a:extLst>
          </p:cNvPr>
          <p:cNvSpPr txBox="1">
            <a:spLocks/>
          </p:cNvSpPr>
          <p:nvPr/>
        </p:nvSpPr>
        <p:spPr>
          <a:xfrm>
            <a:off x="218242" y="2615643"/>
            <a:ext cx="7392234" cy="3868815"/>
          </a:xfrm>
          <a:prstGeom prst="rect">
            <a:avLst/>
          </a:prstGeom>
        </p:spPr>
        <p:txBody>
          <a:bodyPr vert="horz" lIns="91440" tIns="45720" rIns="91440" bIns="45720" rtlCol="0" anchor="b">
            <a:noAutofit/>
          </a:bodyPr>
          <a:lstStyle>
            <a:lvl1pPr algn="l" defTabSz="914400" rtl="0" eaLnBrk="1" latinLnBrk="0" hangingPunct="1">
              <a:lnSpc>
                <a:spcPts val="11000"/>
              </a:lnSpc>
              <a:spcBef>
                <a:spcPct val="0"/>
              </a:spcBef>
              <a:buNone/>
              <a:defRPr sz="13800" b="1" kern="1200">
                <a:solidFill>
                  <a:srgbClr val="D5FC79"/>
                </a:solidFill>
                <a:latin typeface="Space Grotesk" pitchFamily="2" charset="77"/>
                <a:ea typeface="+mj-ea"/>
                <a:cs typeface="Space Grotesk" pitchFamily="2" charset="77"/>
              </a:defRPr>
            </a:lvl1pPr>
          </a:lstStyle>
          <a:p>
            <a:pPr marL="0" marR="0" lvl="0" indent="0" algn="l" defTabSz="914400" rtl="0" eaLnBrk="1" fontAlgn="auto" latinLnBrk="0" hangingPunct="1">
              <a:lnSpc>
                <a:spcPts val="7500"/>
              </a:lnSpc>
              <a:spcBef>
                <a:spcPct val="0"/>
              </a:spcBef>
              <a:spcAft>
                <a:spcPts val="0"/>
              </a:spcAft>
              <a:buClrTx/>
              <a:buSzTx/>
              <a:buFontTx/>
              <a:buNone/>
              <a:tabLst/>
              <a:defRPr/>
            </a:pPr>
            <a:r>
              <a:rPr kumimoji="0" lang="sv-SE" sz="80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Our</a:t>
            </a:r>
            <a:r>
              <a:rPr kumimoji="0" lang="sv-SE" sz="80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80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Sustainability</a:t>
            </a:r>
            <a:r>
              <a:rPr kumimoji="0" lang="sv-SE" sz="80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80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Strategy</a:t>
            </a:r>
            <a:endParaRPr kumimoji="0" lang="sv-SE" sz="80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p:txBody>
      </p:sp>
      <p:sp>
        <p:nvSpPr>
          <p:cNvPr id="8" name="Rubrik 1">
            <a:extLst>
              <a:ext uri="{FF2B5EF4-FFF2-40B4-BE49-F238E27FC236}">
                <a16:creationId xmlns:a16="http://schemas.microsoft.com/office/drawing/2014/main" id="{B3280B7F-E174-1EC2-3ABB-1859FA949A86}"/>
              </a:ext>
            </a:extLst>
          </p:cNvPr>
          <p:cNvSpPr txBox="1">
            <a:spLocks/>
          </p:cNvSpPr>
          <p:nvPr/>
        </p:nvSpPr>
        <p:spPr>
          <a:xfrm>
            <a:off x="8975836" y="4096858"/>
            <a:ext cx="3389939" cy="2387600"/>
          </a:xfrm>
          <a:prstGeom prst="rect">
            <a:avLst/>
          </a:prstGeom>
        </p:spPr>
        <p:txBody>
          <a:bodyPr/>
          <a:lstStyle>
            <a:lvl1pPr algn="l" defTabSz="914400" rtl="0" eaLnBrk="1" latinLnBrk="0" hangingPunct="1">
              <a:lnSpc>
                <a:spcPct val="90000"/>
              </a:lnSpc>
              <a:spcBef>
                <a:spcPct val="0"/>
              </a:spcBef>
              <a:buNone/>
              <a:defRPr sz="9600" b="1" kern="1200">
                <a:solidFill>
                  <a:schemeClr val="tx1"/>
                </a:solidFill>
                <a:latin typeface="Space Grotesk" pitchFamily="2" charset="77"/>
                <a:ea typeface="+mj-ea"/>
                <a:cs typeface="Space Grotesk"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19900" dirty="0">
                <a:solidFill>
                  <a:srgbClr val="F5CF48"/>
                </a:solidFill>
                <a:latin typeface="Segoe UI" panose="020B0502040204020203" pitchFamily="34" charset="0"/>
                <a:cs typeface="Segoe UI" panose="020B0502040204020203" pitchFamily="34" charset="0"/>
              </a:rPr>
              <a:t>01</a:t>
            </a:r>
            <a:endParaRPr kumimoji="0" lang="sv-SE" sz="19900" b="1" i="0" u="none" strike="noStrike" kern="1200" cap="none" spc="0" normalizeH="0" baseline="0" noProof="0" dirty="0">
              <a:ln>
                <a:noFill/>
              </a:ln>
              <a:solidFill>
                <a:srgbClr val="F5CF48"/>
              </a:solidFill>
              <a:effectLst/>
              <a:uLnTx/>
              <a:uFillTx/>
              <a:latin typeface="Segoe UI" panose="020B0502040204020203" pitchFamily="34" charset="0"/>
              <a:cs typeface="Segoe UI" panose="020B0502040204020203" pitchFamily="34" charset="0"/>
            </a:endParaRPr>
          </a:p>
        </p:txBody>
      </p:sp>
      <p:pic>
        <p:nvPicPr>
          <p:cNvPr id="11" name="TSG logo"/>
          <p:cNvPicPr>
            <a:picLocks noChangeAspect="1"/>
          </p:cNvPicPr>
          <p:nvPr/>
        </p:nvPicPr>
        <p:blipFill>
          <a:blip r:embed="rId3" cstate="screen"/>
          <a:stretch>
            <a:fillRect/>
          </a:stretch>
        </p:blipFill>
        <p:spPr>
          <a:xfrm>
            <a:off x="10196093" y="566544"/>
            <a:ext cx="1660879" cy="564965"/>
          </a:xfrm>
          <a:prstGeom prst="rect">
            <a:avLst/>
          </a:prstGeom>
        </p:spPr>
      </p:pic>
    </p:spTree>
    <p:extLst>
      <p:ext uri="{BB962C8B-B14F-4D97-AF65-F5344CB8AC3E}">
        <p14:creationId xmlns:p14="http://schemas.microsoft.com/office/powerpoint/2010/main" val="1301374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7DCD7">
            <a:alpha val="50000"/>
          </a:srgbClr>
        </a:solidFill>
        <a:effectLst/>
      </p:bgPr>
    </p:bg>
    <p:spTree>
      <p:nvGrpSpPr>
        <p:cNvPr id="1" name="">
          <a:extLst>
            <a:ext uri="{FF2B5EF4-FFF2-40B4-BE49-F238E27FC236}">
              <a16:creationId xmlns:a16="http://schemas.microsoft.com/office/drawing/2014/main" id="{4B6BFB70-2AB0-A28F-0E72-529E3201D7FF}"/>
            </a:ext>
          </a:extLst>
        </p:cNvPr>
        <p:cNvGrpSpPr/>
        <p:nvPr/>
      </p:nvGrpSpPr>
      <p:grpSpPr>
        <a:xfrm>
          <a:off x="0" y="0"/>
          <a:ext cx="0" cy="0"/>
          <a:chOff x="0" y="0"/>
          <a:chExt cx="0" cy="0"/>
        </a:xfrm>
      </p:grpSpPr>
      <p:pic>
        <p:nvPicPr>
          <p:cNvPr id="2060" name="Picture 12" descr="Pursuing a Blue Economy for a Sustainable and Resilient Future | United  Nations Development Programme">
            <a:extLst>
              <a:ext uri="{FF2B5EF4-FFF2-40B4-BE49-F238E27FC236}">
                <a16:creationId xmlns:a16="http://schemas.microsoft.com/office/drawing/2014/main" id="{1B50A0EA-3244-5D2D-7D16-62E9F309A12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7461" b="7461"/>
          <a:stretch/>
        </p:blipFill>
        <p:spPr bwMode="auto">
          <a:xfrm>
            <a:off x="6817101" y="0"/>
            <a:ext cx="537388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Platshållare för bildnummer 2">
            <a:extLst>
              <a:ext uri="{FF2B5EF4-FFF2-40B4-BE49-F238E27FC236}">
                <a16:creationId xmlns:a16="http://schemas.microsoft.com/office/drawing/2014/main" id="{5F04E22C-4A0E-6EDF-4136-D3C7B1BB376E}"/>
              </a:ext>
            </a:extLst>
          </p:cNvPr>
          <p:cNvSpPr>
            <a:spLocks noGrp="1"/>
          </p:cNvSpPr>
          <p:nvPr>
            <p:ph type="sldNum" sz="quarter" idx="12"/>
          </p:nvPr>
        </p:nvSpPr>
        <p:spPr>
          <a:xfrm>
            <a:off x="10972800" y="6480000"/>
            <a:ext cx="914400" cy="300000"/>
          </a:xfrm>
          <a:prstGeom prst="rect">
            <a:avLst/>
          </a:prstGeom>
        </p:spPr>
        <p:txBody>
          <a:bodyPr/>
          <a:lstStyle/>
          <a:p>
            <a:pPr algn="r"/>
            <a:fld id="{CDC2BDCA-1FDB-7E4C-A94F-84F23A681822}" type="slidenum">
              <a:rPr lang="sv-SE" sz="1200" smtClean="0">
                <a:solidFill>
                  <a:srgbClr val="FFFFFF"/>
                </a:solidFill>
              </a:rPr>
              <a:pPr algn="r"/>
              <a:t>5</a:t>
            </a:fld>
            <a:endParaRPr lang="sv-SE" dirty="0">
              <a:solidFill>
                <a:srgbClr val="FFFFFF"/>
              </a:solidFill>
              <a:latin typeface=""/>
            </a:endParaRPr>
          </a:p>
        </p:txBody>
      </p:sp>
      <p:sp>
        <p:nvSpPr>
          <p:cNvPr id="9" name="Rubrik 1">
            <a:extLst>
              <a:ext uri="{FF2B5EF4-FFF2-40B4-BE49-F238E27FC236}">
                <a16:creationId xmlns:a16="http://schemas.microsoft.com/office/drawing/2014/main" id="{88E5F365-3CAC-4EE6-5F66-242D4C268CF4}"/>
              </a:ext>
            </a:extLst>
          </p:cNvPr>
          <p:cNvSpPr txBox="1">
            <a:spLocks/>
          </p:cNvSpPr>
          <p:nvPr/>
        </p:nvSpPr>
        <p:spPr>
          <a:xfrm>
            <a:off x="286540" y="1182308"/>
            <a:ext cx="5314652" cy="2784493"/>
          </a:xfrm>
          <a:prstGeom prst="rect">
            <a:avLst/>
          </a:prstGeom>
        </p:spPr>
        <p:txBody>
          <a:bodyPr vert="horz" lIns="91440" tIns="45720" rIns="91440" bIns="45720" rtlCol="0" anchor="ctr">
            <a:noAutofit/>
          </a:bodyPr>
          <a:lstStyle>
            <a:lvl1pPr algn="l" defTabSz="914400" rtl="0" eaLnBrk="1" latinLnBrk="0" hangingPunct="1">
              <a:lnSpc>
                <a:spcPts val="11000"/>
              </a:lnSpc>
              <a:spcBef>
                <a:spcPct val="0"/>
              </a:spcBef>
              <a:buNone/>
              <a:defRPr sz="13800" b="1" kern="1200">
                <a:solidFill>
                  <a:srgbClr val="D5FC79"/>
                </a:solidFill>
                <a:latin typeface="Space Grotesk" pitchFamily="2" charset="77"/>
                <a:ea typeface="+mj-ea"/>
                <a:cs typeface="Space Grotesk" pitchFamily="2" charset="77"/>
              </a:defRPr>
            </a:lvl1pPr>
          </a:lstStyle>
          <a:p>
            <a:pPr>
              <a:lnSpc>
                <a:spcPct val="100000"/>
              </a:lnSpc>
            </a:pPr>
            <a:r>
              <a:rPr lang="sv-SE" sz="3200" b="0" dirty="0">
                <a:solidFill>
                  <a:schemeClr val="tx1">
                    <a:lumMod val="90000"/>
                    <a:lumOff val="10000"/>
                  </a:schemeClr>
                </a:solidFill>
                <a:latin typeface="Segoe UI" panose="020B0502040204020203" pitchFamily="34" charset="0"/>
                <a:cs typeface="Segoe UI" panose="020B0502040204020203" pitchFamily="34" charset="0"/>
              </a:rPr>
              <a:t>Double </a:t>
            </a:r>
            <a:r>
              <a:rPr lang="sv-SE" sz="3200" b="0" dirty="0" err="1">
                <a:solidFill>
                  <a:schemeClr val="tx1">
                    <a:lumMod val="90000"/>
                    <a:lumOff val="10000"/>
                  </a:schemeClr>
                </a:solidFill>
                <a:latin typeface="Segoe UI" panose="020B0502040204020203" pitchFamily="34" charset="0"/>
                <a:cs typeface="Segoe UI" panose="020B0502040204020203" pitchFamily="34" charset="0"/>
              </a:rPr>
              <a:t>materiality</a:t>
            </a:r>
            <a:br>
              <a:rPr lang="sv-SE" sz="3200" b="0" dirty="0">
                <a:solidFill>
                  <a:schemeClr val="tx1">
                    <a:lumMod val="90000"/>
                    <a:lumOff val="10000"/>
                  </a:schemeClr>
                </a:solidFill>
                <a:latin typeface="Segoe UI" panose="020B0502040204020203" pitchFamily="34" charset="0"/>
                <a:cs typeface="Segoe UI" panose="020B0502040204020203" pitchFamily="34" charset="0"/>
              </a:rPr>
            </a:br>
            <a:r>
              <a:rPr lang="sv-SE" sz="3200" b="0" dirty="0" err="1">
                <a:solidFill>
                  <a:schemeClr val="tx1">
                    <a:lumMod val="90000"/>
                    <a:lumOff val="10000"/>
                  </a:schemeClr>
                </a:solidFill>
                <a:latin typeface="Segoe UI" panose="020B0502040204020203" pitchFamily="34" charset="0"/>
                <a:cs typeface="Segoe UI" panose="020B0502040204020203" pitchFamily="34" charset="0"/>
              </a:rPr>
              <a:t>analysis</a:t>
            </a:r>
            <a:r>
              <a:rPr lang="sv-SE" sz="3200" b="0" dirty="0">
                <a:solidFill>
                  <a:schemeClr val="tx1">
                    <a:lumMod val="90000"/>
                    <a:lumOff val="10000"/>
                  </a:schemeClr>
                </a:solidFill>
                <a:latin typeface="Segoe UI" panose="020B0502040204020203" pitchFamily="34" charset="0"/>
                <a:cs typeface="Segoe UI" panose="020B0502040204020203" pitchFamily="34" charset="0"/>
              </a:rPr>
              <a:t> and</a:t>
            </a:r>
            <a:br>
              <a:rPr lang="sv-SE" sz="3200" b="0" dirty="0">
                <a:solidFill>
                  <a:schemeClr val="tx1">
                    <a:lumMod val="90000"/>
                    <a:lumOff val="10000"/>
                  </a:schemeClr>
                </a:solidFill>
                <a:latin typeface="Segoe UI" panose="020B0502040204020203" pitchFamily="34" charset="0"/>
                <a:cs typeface="Segoe UI" panose="020B0502040204020203" pitchFamily="34" charset="0"/>
              </a:rPr>
            </a:br>
            <a:r>
              <a:rPr lang="sv-SE" sz="3200" b="0" dirty="0" err="1">
                <a:solidFill>
                  <a:schemeClr val="tx1">
                    <a:lumMod val="90000"/>
                    <a:lumOff val="10000"/>
                  </a:schemeClr>
                </a:solidFill>
                <a:latin typeface="Segoe UI" panose="020B0502040204020203" pitchFamily="34" charset="0"/>
                <a:cs typeface="Segoe UI" panose="020B0502040204020203" pitchFamily="34" charset="0"/>
              </a:rPr>
              <a:t>sustainability</a:t>
            </a:r>
            <a:r>
              <a:rPr lang="sv-SE" sz="3200" b="0" dirty="0">
                <a:solidFill>
                  <a:schemeClr val="tx1">
                    <a:lumMod val="90000"/>
                    <a:lumOff val="10000"/>
                  </a:schemeClr>
                </a:solidFill>
                <a:latin typeface="Segoe UI" panose="020B0502040204020203" pitchFamily="34" charset="0"/>
                <a:cs typeface="Segoe UI" panose="020B0502040204020203" pitchFamily="34" charset="0"/>
              </a:rPr>
              <a:t> </a:t>
            </a:r>
            <a:r>
              <a:rPr lang="sv-SE" sz="3200" b="0" dirty="0" err="1">
                <a:solidFill>
                  <a:schemeClr val="tx1">
                    <a:lumMod val="90000"/>
                    <a:lumOff val="10000"/>
                  </a:schemeClr>
                </a:solidFill>
                <a:latin typeface="Segoe UI" panose="020B0502040204020203" pitchFamily="34" charset="0"/>
                <a:cs typeface="Segoe UI" panose="020B0502040204020203" pitchFamily="34" charset="0"/>
              </a:rPr>
              <a:t>strategy</a:t>
            </a:r>
            <a:endParaRPr lang="sv-SE" sz="3200" b="0" dirty="0">
              <a:solidFill>
                <a:schemeClr val="tx1">
                  <a:lumMod val="90000"/>
                  <a:lumOff val="10000"/>
                </a:schemeClr>
              </a:solidFill>
              <a:latin typeface="Segoe UI" panose="020B0502040204020203" pitchFamily="34" charset="0"/>
              <a:cs typeface="Segoe UI" panose="020B0502040204020203" pitchFamily="34" charset="0"/>
            </a:endParaRPr>
          </a:p>
          <a:p>
            <a:pPr>
              <a:lnSpc>
                <a:spcPct val="100000"/>
              </a:lnSpc>
            </a:pPr>
            <a:endParaRPr lang="sv-SE" sz="8800" b="0" dirty="0">
              <a:solidFill>
                <a:schemeClr val="tx1">
                  <a:lumMod val="90000"/>
                  <a:lumOff val="10000"/>
                </a:schemeClr>
              </a:solidFill>
              <a:latin typeface="Segoe UI" panose="020B0502040204020203" pitchFamily="34" charset="0"/>
              <a:cs typeface="Segoe UI" panose="020B0502040204020203" pitchFamily="34" charset="0"/>
            </a:endParaRPr>
          </a:p>
        </p:txBody>
      </p:sp>
      <p:sp>
        <p:nvSpPr>
          <p:cNvPr id="40" name="textruta 39">
            <a:extLst>
              <a:ext uri="{FF2B5EF4-FFF2-40B4-BE49-F238E27FC236}">
                <a16:creationId xmlns:a16="http://schemas.microsoft.com/office/drawing/2014/main" id="{31EE9BAB-4ECE-9409-3772-CC79F988DDD1}"/>
              </a:ext>
            </a:extLst>
          </p:cNvPr>
          <p:cNvSpPr txBox="1"/>
          <p:nvPr/>
        </p:nvSpPr>
        <p:spPr>
          <a:xfrm>
            <a:off x="3832893" y="4909169"/>
            <a:ext cx="2612524" cy="1329659"/>
          </a:xfrm>
          <a:prstGeom prst="rect">
            <a:avLst/>
          </a:prstGeom>
          <a:noFill/>
        </p:spPr>
        <p:txBody>
          <a:bodyPr wrap="square">
            <a:spAutoFit/>
          </a:bodyPr>
          <a:lstStyle/>
          <a:p>
            <a:pPr lvl="1"/>
            <a:r>
              <a:rPr lang="sv-SE" sz="1200" dirty="0">
                <a:solidFill>
                  <a:schemeClr val="bg2">
                    <a:lumMod val="10000"/>
                  </a:schemeClr>
                </a:solidFill>
                <a:latin typeface="Segoe UI" panose="020B0502040204020203" pitchFamily="34" charset="0"/>
                <a:cs typeface="Segoe UI" panose="020B0502040204020203" pitchFamily="34" charset="0"/>
              </a:rPr>
              <a:t>2025 focus areas</a:t>
            </a:r>
          </a:p>
          <a:p>
            <a:endParaRPr lang="sv-SE" sz="900" dirty="0">
              <a:solidFill>
                <a:schemeClr val="bg2">
                  <a:lumMod val="10000"/>
                </a:schemeClr>
              </a:solidFill>
              <a:latin typeface="Segoe UI" panose="020B0502040204020203" pitchFamily="34" charset="0"/>
              <a:cs typeface="Segoe UI" panose="020B0502040204020203" pitchFamily="34" charset="0"/>
            </a:endParaRPr>
          </a:p>
          <a:p>
            <a:pPr lvl="1">
              <a:lnSpc>
                <a:spcPts val="1180"/>
              </a:lnSpc>
            </a:pPr>
            <a:r>
              <a:rPr lang="sv-SE" sz="900" dirty="0" err="1">
                <a:solidFill>
                  <a:schemeClr val="bg2">
                    <a:lumMod val="10000"/>
                  </a:schemeClr>
                </a:solidFill>
                <a:latin typeface="Segoe UI" panose="020B0502040204020203" pitchFamily="34" charset="0"/>
                <a:cs typeface="Segoe UI" panose="020B0502040204020203" pitchFamily="34" charset="0"/>
              </a:rPr>
              <a:t>Minimising</a:t>
            </a:r>
            <a:r>
              <a:rPr lang="sv-SE" sz="900" dirty="0">
                <a:solidFill>
                  <a:schemeClr val="bg2">
                    <a:lumMod val="10000"/>
                  </a:schemeClr>
                </a:solidFill>
                <a:latin typeface="Segoe UI" panose="020B0502040204020203" pitchFamily="34" charset="0"/>
                <a:cs typeface="Segoe UI" panose="020B0502040204020203" pitchFamily="34" charset="0"/>
              </a:rPr>
              <a:t> </a:t>
            </a:r>
            <a:r>
              <a:rPr lang="sv-SE" sz="900" dirty="0" err="1">
                <a:solidFill>
                  <a:schemeClr val="bg2">
                    <a:lumMod val="10000"/>
                  </a:schemeClr>
                </a:solidFill>
                <a:latin typeface="Segoe UI" panose="020B0502040204020203" pitchFamily="34" charset="0"/>
                <a:cs typeface="Segoe UI" panose="020B0502040204020203" pitchFamily="34" charset="0"/>
              </a:rPr>
              <a:t>climate</a:t>
            </a:r>
            <a:r>
              <a:rPr lang="sv-SE" sz="900" dirty="0">
                <a:solidFill>
                  <a:schemeClr val="bg2">
                    <a:lumMod val="10000"/>
                  </a:schemeClr>
                </a:solidFill>
                <a:latin typeface="Segoe UI" panose="020B0502040204020203" pitchFamily="34" charset="0"/>
                <a:cs typeface="Segoe UI" panose="020B0502040204020203" pitchFamily="34" charset="0"/>
              </a:rPr>
              <a:t> </a:t>
            </a:r>
            <a:r>
              <a:rPr lang="sv-SE" sz="900" dirty="0" err="1">
                <a:solidFill>
                  <a:schemeClr val="bg2">
                    <a:lumMod val="10000"/>
                  </a:schemeClr>
                </a:solidFill>
                <a:latin typeface="Segoe UI" panose="020B0502040204020203" pitchFamily="34" charset="0"/>
                <a:cs typeface="Segoe UI" panose="020B0502040204020203" pitchFamily="34" charset="0"/>
              </a:rPr>
              <a:t>impact</a:t>
            </a:r>
            <a:r>
              <a:rPr lang="sv-SE" sz="900" dirty="0">
                <a:solidFill>
                  <a:schemeClr val="bg2">
                    <a:lumMod val="10000"/>
                  </a:schemeClr>
                </a:solidFill>
                <a:latin typeface="Segoe UI" panose="020B0502040204020203" pitchFamily="34" charset="0"/>
                <a:cs typeface="Segoe UI" panose="020B0502040204020203" pitchFamily="34" charset="0"/>
              </a:rPr>
              <a:t>.</a:t>
            </a:r>
          </a:p>
          <a:p>
            <a:pPr lvl="1">
              <a:lnSpc>
                <a:spcPts val="1180"/>
              </a:lnSpc>
            </a:pPr>
            <a:endParaRPr lang="sv-SE" sz="900" dirty="0">
              <a:solidFill>
                <a:schemeClr val="bg2">
                  <a:lumMod val="10000"/>
                </a:schemeClr>
              </a:solidFill>
              <a:latin typeface="Segoe UI" panose="020B0502040204020203" pitchFamily="34" charset="0"/>
              <a:cs typeface="Segoe UI" panose="020B0502040204020203" pitchFamily="34" charset="0"/>
            </a:endParaRPr>
          </a:p>
          <a:p>
            <a:pPr lvl="1">
              <a:lnSpc>
                <a:spcPts val="1180"/>
              </a:lnSpc>
            </a:pPr>
            <a:r>
              <a:rPr lang="sv-SE" sz="900" dirty="0" err="1">
                <a:solidFill>
                  <a:schemeClr val="bg2">
                    <a:lumMod val="10000"/>
                  </a:schemeClr>
                </a:solidFill>
                <a:latin typeface="Segoe UI" panose="020B0502040204020203" pitchFamily="34" charset="0"/>
                <a:cs typeface="Segoe UI" panose="020B0502040204020203" pitchFamily="34" charset="0"/>
              </a:rPr>
              <a:t>Employee</a:t>
            </a:r>
            <a:r>
              <a:rPr lang="sv-SE" sz="900" dirty="0">
                <a:solidFill>
                  <a:schemeClr val="bg2">
                    <a:lumMod val="10000"/>
                  </a:schemeClr>
                </a:solidFill>
                <a:latin typeface="Segoe UI" panose="020B0502040204020203" pitchFamily="34" charset="0"/>
                <a:cs typeface="Segoe UI" panose="020B0502040204020203" pitchFamily="34" charset="0"/>
              </a:rPr>
              <a:t> </a:t>
            </a:r>
            <a:r>
              <a:rPr lang="sv-SE" sz="900" dirty="0" err="1">
                <a:solidFill>
                  <a:schemeClr val="bg2">
                    <a:lumMod val="10000"/>
                  </a:schemeClr>
                </a:solidFill>
                <a:latin typeface="Segoe UI" panose="020B0502040204020203" pitchFamily="34" charset="0"/>
                <a:cs typeface="Segoe UI" panose="020B0502040204020203" pitchFamily="34" charset="0"/>
              </a:rPr>
              <a:t>health</a:t>
            </a:r>
            <a:r>
              <a:rPr lang="sv-SE" sz="900" dirty="0">
                <a:solidFill>
                  <a:schemeClr val="bg2">
                    <a:lumMod val="10000"/>
                  </a:schemeClr>
                </a:solidFill>
                <a:latin typeface="Segoe UI" panose="020B0502040204020203" pitchFamily="34" charset="0"/>
                <a:cs typeface="Segoe UI" panose="020B0502040204020203" pitchFamily="34" charset="0"/>
              </a:rPr>
              <a:t> and </a:t>
            </a:r>
            <a:r>
              <a:rPr lang="sv-SE" sz="900" dirty="0" err="1">
                <a:solidFill>
                  <a:schemeClr val="bg2">
                    <a:lumMod val="10000"/>
                  </a:schemeClr>
                </a:solidFill>
                <a:latin typeface="Segoe UI" panose="020B0502040204020203" pitchFamily="34" charset="0"/>
                <a:cs typeface="Segoe UI" panose="020B0502040204020203" pitchFamily="34" charset="0"/>
              </a:rPr>
              <a:t>safety</a:t>
            </a:r>
            <a:endParaRPr lang="sv-SE" sz="900" dirty="0">
              <a:solidFill>
                <a:schemeClr val="bg2">
                  <a:lumMod val="10000"/>
                </a:schemeClr>
              </a:solidFill>
              <a:latin typeface="Segoe UI" panose="020B0502040204020203" pitchFamily="34" charset="0"/>
              <a:cs typeface="Segoe UI" panose="020B0502040204020203" pitchFamily="34" charset="0"/>
            </a:endParaRPr>
          </a:p>
          <a:p>
            <a:pPr lvl="1">
              <a:lnSpc>
                <a:spcPts val="1180"/>
              </a:lnSpc>
            </a:pPr>
            <a:endParaRPr lang="sv-SE" sz="900" dirty="0">
              <a:solidFill>
                <a:schemeClr val="bg2">
                  <a:lumMod val="10000"/>
                </a:schemeClr>
              </a:solidFill>
              <a:latin typeface="Segoe UI" panose="020B0502040204020203" pitchFamily="34" charset="0"/>
              <a:cs typeface="Segoe UI" panose="020B0502040204020203" pitchFamily="34" charset="0"/>
            </a:endParaRPr>
          </a:p>
          <a:p>
            <a:pPr lvl="1">
              <a:lnSpc>
                <a:spcPts val="1180"/>
              </a:lnSpc>
            </a:pPr>
            <a:r>
              <a:rPr lang="sv-SE" sz="900" dirty="0" err="1">
                <a:solidFill>
                  <a:schemeClr val="bg2">
                    <a:lumMod val="10000"/>
                  </a:schemeClr>
                </a:solidFill>
                <a:latin typeface="Segoe UI" panose="020B0502040204020203" pitchFamily="34" charset="0"/>
                <a:cs typeface="Segoe UI" panose="020B0502040204020203" pitchFamily="34" charset="0"/>
              </a:rPr>
              <a:t>Sustainable</a:t>
            </a:r>
            <a:r>
              <a:rPr lang="sv-SE" sz="900" dirty="0">
                <a:solidFill>
                  <a:schemeClr val="bg2">
                    <a:lumMod val="10000"/>
                  </a:schemeClr>
                </a:solidFill>
                <a:latin typeface="Segoe UI" panose="020B0502040204020203" pitchFamily="34" charset="0"/>
                <a:cs typeface="Segoe UI" panose="020B0502040204020203" pitchFamily="34" charset="0"/>
              </a:rPr>
              <a:t> </a:t>
            </a:r>
            <a:r>
              <a:rPr lang="sv-SE" sz="900" dirty="0" err="1">
                <a:solidFill>
                  <a:schemeClr val="bg2">
                    <a:lumMod val="10000"/>
                  </a:schemeClr>
                </a:solidFill>
                <a:latin typeface="Segoe UI" panose="020B0502040204020203" pitchFamily="34" charset="0"/>
                <a:cs typeface="Segoe UI" panose="020B0502040204020203" pitchFamily="34" charset="0"/>
              </a:rPr>
              <a:t>supply</a:t>
            </a:r>
            <a:r>
              <a:rPr lang="sv-SE" sz="900" dirty="0">
                <a:solidFill>
                  <a:schemeClr val="bg2">
                    <a:lumMod val="10000"/>
                  </a:schemeClr>
                </a:solidFill>
                <a:latin typeface="Segoe UI" panose="020B0502040204020203" pitchFamily="34" charset="0"/>
                <a:cs typeface="Segoe UI" panose="020B0502040204020203" pitchFamily="34" charset="0"/>
              </a:rPr>
              <a:t> </a:t>
            </a:r>
            <a:r>
              <a:rPr lang="sv-SE" sz="900" dirty="0" err="1">
                <a:solidFill>
                  <a:schemeClr val="bg2">
                    <a:lumMod val="10000"/>
                  </a:schemeClr>
                </a:solidFill>
                <a:latin typeface="Segoe UI" panose="020B0502040204020203" pitchFamily="34" charset="0"/>
                <a:cs typeface="Segoe UI" panose="020B0502040204020203" pitchFamily="34" charset="0"/>
              </a:rPr>
              <a:t>chain</a:t>
            </a:r>
            <a:br>
              <a:rPr lang="sv-SE" sz="900" dirty="0">
                <a:solidFill>
                  <a:schemeClr val="bg2">
                    <a:lumMod val="10000"/>
                  </a:schemeClr>
                </a:solidFill>
                <a:latin typeface="Segoe UI" panose="020B0502040204020203" pitchFamily="34" charset="0"/>
                <a:cs typeface="Segoe UI" panose="020B0502040204020203" pitchFamily="34" charset="0"/>
              </a:rPr>
            </a:br>
            <a:r>
              <a:rPr lang="sv-SE" sz="900" dirty="0" err="1">
                <a:solidFill>
                  <a:schemeClr val="bg2">
                    <a:lumMod val="10000"/>
                  </a:schemeClr>
                </a:solidFill>
                <a:latin typeface="Segoe UI" panose="020B0502040204020203" pitchFamily="34" charset="0"/>
                <a:cs typeface="Segoe UI" panose="020B0502040204020203" pitchFamily="34" charset="0"/>
              </a:rPr>
              <a:t>including</a:t>
            </a:r>
            <a:r>
              <a:rPr lang="sv-SE" sz="900" dirty="0">
                <a:solidFill>
                  <a:schemeClr val="bg2">
                    <a:lumMod val="10000"/>
                  </a:schemeClr>
                </a:solidFill>
                <a:latin typeface="Segoe UI" panose="020B0502040204020203" pitchFamily="34" charset="0"/>
                <a:cs typeface="Segoe UI" panose="020B0502040204020203" pitchFamily="34" charset="0"/>
              </a:rPr>
              <a:t> </a:t>
            </a:r>
            <a:r>
              <a:rPr lang="sv-SE" sz="900" dirty="0" err="1">
                <a:solidFill>
                  <a:schemeClr val="bg2">
                    <a:lumMod val="10000"/>
                  </a:schemeClr>
                </a:solidFill>
                <a:latin typeface="Segoe UI" panose="020B0502040204020203" pitchFamily="34" charset="0"/>
                <a:cs typeface="Segoe UI" panose="020B0502040204020203" pitchFamily="34" charset="0"/>
              </a:rPr>
              <a:t>workers</a:t>
            </a:r>
            <a:r>
              <a:rPr lang="sv-SE" sz="900" dirty="0">
                <a:solidFill>
                  <a:schemeClr val="bg2">
                    <a:lumMod val="10000"/>
                  </a:schemeClr>
                </a:solidFill>
                <a:latin typeface="Segoe UI" panose="020B0502040204020203" pitchFamily="34" charset="0"/>
                <a:cs typeface="Segoe UI" panose="020B0502040204020203" pitchFamily="34" charset="0"/>
              </a:rPr>
              <a:t> in the </a:t>
            </a:r>
            <a:r>
              <a:rPr lang="sv-SE" sz="900" dirty="0" err="1">
                <a:solidFill>
                  <a:schemeClr val="bg2">
                    <a:lumMod val="10000"/>
                  </a:schemeClr>
                </a:solidFill>
                <a:latin typeface="Segoe UI" panose="020B0502040204020203" pitchFamily="34" charset="0"/>
                <a:cs typeface="Segoe UI" panose="020B0502040204020203" pitchFamily="34" charset="0"/>
              </a:rPr>
              <a:t>value</a:t>
            </a:r>
            <a:r>
              <a:rPr lang="sv-SE" sz="900" dirty="0">
                <a:solidFill>
                  <a:schemeClr val="bg2">
                    <a:lumMod val="10000"/>
                  </a:schemeClr>
                </a:solidFill>
                <a:latin typeface="Segoe UI" panose="020B0502040204020203" pitchFamily="34" charset="0"/>
                <a:cs typeface="Segoe UI" panose="020B0502040204020203" pitchFamily="34" charset="0"/>
              </a:rPr>
              <a:t> </a:t>
            </a:r>
            <a:r>
              <a:rPr lang="sv-SE" sz="900" dirty="0" err="1">
                <a:solidFill>
                  <a:schemeClr val="bg2">
                    <a:lumMod val="10000"/>
                  </a:schemeClr>
                </a:solidFill>
                <a:latin typeface="Segoe UI" panose="020B0502040204020203" pitchFamily="34" charset="0"/>
                <a:cs typeface="Segoe UI" panose="020B0502040204020203" pitchFamily="34" charset="0"/>
              </a:rPr>
              <a:t>chain</a:t>
            </a:r>
            <a:r>
              <a:rPr lang="sv-SE" sz="900" dirty="0">
                <a:solidFill>
                  <a:schemeClr val="bg2">
                    <a:lumMod val="10000"/>
                  </a:schemeClr>
                </a:solidFill>
                <a:latin typeface="Segoe UI" panose="020B0502040204020203" pitchFamily="34" charset="0"/>
                <a:cs typeface="Segoe UI" panose="020B0502040204020203" pitchFamily="34" charset="0"/>
              </a:rPr>
              <a:t> </a:t>
            </a:r>
          </a:p>
        </p:txBody>
      </p:sp>
      <p:cxnSp>
        <p:nvCxnSpPr>
          <p:cNvPr id="15" name="Rak 14">
            <a:extLst>
              <a:ext uri="{FF2B5EF4-FFF2-40B4-BE49-F238E27FC236}">
                <a16:creationId xmlns:a16="http://schemas.microsoft.com/office/drawing/2014/main" id="{EF0D2099-5CA2-13B7-E935-100B8029992C}"/>
              </a:ext>
            </a:extLst>
          </p:cNvPr>
          <p:cNvCxnSpPr/>
          <p:nvPr/>
        </p:nvCxnSpPr>
        <p:spPr>
          <a:xfrm>
            <a:off x="3968985" y="5358681"/>
            <a:ext cx="310101" cy="0"/>
          </a:xfrm>
          <a:prstGeom prst="line">
            <a:avLst/>
          </a:prstGeom>
          <a:ln w="15875">
            <a:solidFill>
              <a:schemeClr val="bg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6" name="Rak 15">
            <a:extLst>
              <a:ext uri="{FF2B5EF4-FFF2-40B4-BE49-F238E27FC236}">
                <a16:creationId xmlns:a16="http://schemas.microsoft.com/office/drawing/2014/main" id="{D5548BDD-B2AC-8B3F-7389-8E7FF070683F}"/>
              </a:ext>
            </a:extLst>
          </p:cNvPr>
          <p:cNvCxnSpPr/>
          <p:nvPr/>
        </p:nvCxnSpPr>
        <p:spPr>
          <a:xfrm>
            <a:off x="3968985" y="5656734"/>
            <a:ext cx="310101" cy="0"/>
          </a:xfrm>
          <a:prstGeom prst="line">
            <a:avLst/>
          </a:prstGeom>
          <a:ln w="15875">
            <a:solidFill>
              <a:schemeClr val="bg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 name="Rak 16">
            <a:extLst>
              <a:ext uri="{FF2B5EF4-FFF2-40B4-BE49-F238E27FC236}">
                <a16:creationId xmlns:a16="http://schemas.microsoft.com/office/drawing/2014/main" id="{5636498B-2038-1708-266F-14B1614ABE62}"/>
              </a:ext>
            </a:extLst>
          </p:cNvPr>
          <p:cNvCxnSpPr>
            <a:cxnSpLocks/>
          </p:cNvCxnSpPr>
          <p:nvPr/>
        </p:nvCxnSpPr>
        <p:spPr>
          <a:xfrm>
            <a:off x="3968984" y="6113338"/>
            <a:ext cx="310101" cy="0"/>
          </a:xfrm>
          <a:prstGeom prst="line">
            <a:avLst/>
          </a:prstGeom>
          <a:ln w="15875">
            <a:solidFill>
              <a:schemeClr val="bg2">
                <a:lumMod val="10000"/>
              </a:schemeClr>
            </a:solidFill>
            <a:tailEnd type="arrow"/>
          </a:ln>
        </p:spPr>
        <p:style>
          <a:lnRef idx="2">
            <a:schemeClr val="accent1"/>
          </a:lnRef>
          <a:fillRef idx="0">
            <a:schemeClr val="accent1"/>
          </a:fillRef>
          <a:effectRef idx="1">
            <a:schemeClr val="accent1"/>
          </a:effectRef>
          <a:fontRef idx="minor">
            <a:schemeClr val="tx1"/>
          </a:fontRef>
        </p:style>
      </p:cxnSp>
      <p:pic>
        <p:nvPicPr>
          <p:cNvPr id="13" name="Bildobjekt 12">
            <a:extLst>
              <a:ext uri="{FF2B5EF4-FFF2-40B4-BE49-F238E27FC236}">
                <a16:creationId xmlns:a16="http://schemas.microsoft.com/office/drawing/2014/main" id="{84B7BD9C-BFBB-C53B-7F46-2112B3C6DA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335626">
            <a:off x="8627431" y="5472137"/>
            <a:ext cx="769707" cy="767291"/>
          </a:xfrm>
          <a:prstGeom prst="rect">
            <a:avLst/>
          </a:prstGeom>
        </p:spPr>
      </p:pic>
      <p:grpSp>
        <p:nvGrpSpPr>
          <p:cNvPr id="2" name="Grupp 1">
            <a:extLst>
              <a:ext uri="{FF2B5EF4-FFF2-40B4-BE49-F238E27FC236}">
                <a16:creationId xmlns:a16="http://schemas.microsoft.com/office/drawing/2014/main" id="{45093228-E092-1387-101F-1A5801BB35EF}"/>
              </a:ext>
            </a:extLst>
          </p:cNvPr>
          <p:cNvGrpSpPr/>
          <p:nvPr/>
        </p:nvGrpSpPr>
        <p:grpSpPr>
          <a:xfrm>
            <a:off x="9465800" y="5855783"/>
            <a:ext cx="2147731" cy="383717"/>
            <a:chOff x="7403318" y="5703285"/>
            <a:chExt cx="4153130" cy="742004"/>
          </a:xfrm>
        </p:grpSpPr>
        <p:pic>
          <p:nvPicPr>
            <p:cNvPr id="4" name="object 14">
              <a:extLst>
                <a:ext uri="{FF2B5EF4-FFF2-40B4-BE49-F238E27FC236}">
                  <a16:creationId xmlns:a16="http://schemas.microsoft.com/office/drawing/2014/main" id="{CF1F74B0-6ED0-1E55-B236-B6B4C7A0C5D4}"/>
                </a:ext>
              </a:extLst>
            </p:cNvPr>
            <p:cNvPicPr/>
            <p:nvPr/>
          </p:nvPicPr>
          <p:blipFill>
            <a:blip r:embed="rId5" cstate="screen">
              <a:extLst>
                <a:ext uri="{28A0092B-C50C-407E-A947-70E740481C1C}">
                  <a14:useLocalDpi xmlns:a14="http://schemas.microsoft.com/office/drawing/2010/main"/>
                </a:ext>
              </a:extLst>
            </a:blip>
            <a:stretch>
              <a:fillRect/>
            </a:stretch>
          </p:blipFill>
          <p:spPr>
            <a:xfrm>
              <a:off x="10827922" y="5713610"/>
              <a:ext cx="728526" cy="728526"/>
            </a:xfrm>
            <a:prstGeom prst="rect">
              <a:avLst/>
            </a:prstGeom>
          </p:spPr>
        </p:pic>
        <p:pic>
          <p:nvPicPr>
            <p:cNvPr id="5" name="object 16">
              <a:extLst>
                <a:ext uri="{FF2B5EF4-FFF2-40B4-BE49-F238E27FC236}">
                  <a16:creationId xmlns:a16="http://schemas.microsoft.com/office/drawing/2014/main" id="{22D302E1-B501-12B4-B8CF-662F251B6EB0}"/>
                </a:ext>
              </a:extLst>
            </p:cNvPr>
            <p:cNvPicPr/>
            <p:nvPr/>
          </p:nvPicPr>
          <p:blipFill>
            <a:blip r:embed="rId6" cstate="screen">
              <a:extLst>
                <a:ext uri="{28A0092B-C50C-407E-A947-70E740481C1C}">
                  <a14:useLocalDpi xmlns:a14="http://schemas.microsoft.com/office/drawing/2010/main"/>
                </a:ext>
              </a:extLst>
            </a:blip>
            <a:stretch>
              <a:fillRect/>
            </a:stretch>
          </p:blipFill>
          <p:spPr>
            <a:xfrm>
              <a:off x="9975894" y="5703285"/>
              <a:ext cx="732024" cy="732026"/>
            </a:xfrm>
            <a:prstGeom prst="rect">
              <a:avLst/>
            </a:prstGeom>
          </p:spPr>
        </p:pic>
        <p:pic>
          <p:nvPicPr>
            <p:cNvPr id="6" name="object 18">
              <a:extLst>
                <a:ext uri="{FF2B5EF4-FFF2-40B4-BE49-F238E27FC236}">
                  <a16:creationId xmlns:a16="http://schemas.microsoft.com/office/drawing/2014/main" id="{5537D054-D258-F572-9DA0-6009CA7B7AF0}"/>
                </a:ext>
              </a:extLst>
            </p:cNvPr>
            <p:cNvPicPr/>
            <p:nvPr/>
          </p:nvPicPr>
          <p:blipFill>
            <a:blip r:embed="rId7" cstate="screen">
              <a:extLst>
                <a:ext uri="{28A0092B-C50C-407E-A947-70E740481C1C}">
                  <a14:useLocalDpi xmlns:a14="http://schemas.microsoft.com/office/drawing/2010/main"/>
                </a:ext>
              </a:extLst>
            </a:blip>
            <a:stretch>
              <a:fillRect/>
            </a:stretch>
          </p:blipFill>
          <p:spPr>
            <a:xfrm>
              <a:off x="9123864" y="5703578"/>
              <a:ext cx="732026" cy="732026"/>
            </a:xfrm>
            <a:prstGeom prst="rect">
              <a:avLst/>
            </a:prstGeom>
          </p:spPr>
        </p:pic>
        <p:pic>
          <p:nvPicPr>
            <p:cNvPr id="7" name="object 34">
              <a:extLst>
                <a:ext uri="{FF2B5EF4-FFF2-40B4-BE49-F238E27FC236}">
                  <a16:creationId xmlns:a16="http://schemas.microsoft.com/office/drawing/2014/main" id="{11F2D2AD-95EF-B0F6-7106-D1273CFC8DF5}"/>
                </a:ext>
              </a:extLst>
            </p:cNvPr>
            <p:cNvPicPr/>
            <p:nvPr/>
          </p:nvPicPr>
          <p:blipFill>
            <a:blip r:embed="rId8" cstate="screen">
              <a:extLst>
                <a:ext uri="{28A0092B-C50C-407E-A947-70E740481C1C}">
                  <a14:useLocalDpi xmlns:a14="http://schemas.microsoft.com/office/drawing/2010/main"/>
                </a:ext>
              </a:extLst>
            </a:blip>
            <a:stretch>
              <a:fillRect/>
            </a:stretch>
          </p:blipFill>
          <p:spPr>
            <a:xfrm>
              <a:off x="7403318" y="5712970"/>
              <a:ext cx="732281" cy="732269"/>
            </a:xfrm>
            <a:prstGeom prst="rect">
              <a:avLst/>
            </a:prstGeom>
          </p:spPr>
        </p:pic>
        <p:pic>
          <p:nvPicPr>
            <p:cNvPr id="8" name="object 36">
              <a:extLst>
                <a:ext uri="{FF2B5EF4-FFF2-40B4-BE49-F238E27FC236}">
                  <a16:creationId xmlns:a16="http://schemas.microsoft.com/office/drawing/2014/main" id="{36FF06AF-C65B-6A63-1788-E594D80BC27F}"/>
                </a:ext>
              </a:extLst>
            </p:cNvPr>
            <p:cNvPicPr/>
            <p:nvPr/>
          </p:nvPicPr>
          <p:blipFill>
            <a:blip r:embed="rId9" cstate="screen">
              <a:extLst>
                <a:ext uri="{28A0092B-C50C-407E-A947-70E740481C1C}">
                  <a14:useLocalDpi xmlns:a14="http://schemas.microsoft.com/office/drawing/2010/main"/>
                </a:ext>
              </a:extLst>
            </a:blip>
            <a:stretch>
              <a:fillRect/>
            </a:stretch>
          </p:blipFill>
          <p:spPr>
            <a:xfrm>
              <a:off x="8260941" y="5712970"/>
              <a:ext cx="732319" cy="732319"/>
            </a:xfrm>
            <a:prstGeom prst="rect">
              <a:avLst/>
            </a:prstGeom>
          </p:spPr>
        </p:pic>
      </p:grpSp>
      <p:sp>
        <p:nvSpPr>
          <p:cNvPr id="10" name="Platshållare för text 3">
            <a:extLst>
              <a:ext uri="{FF2B5EF4-FFF2-40B4-BE49-F238E27FC236}">
                <a16:creationId xmlns:a16="http://schemas.microsoft.com/office/drawing/2014/main" id="{40A1B66E-7DE4-0356-FC19-C21920C287B9}"/>
              </a:ext>
            </a:extLst>
          </p:cNvPr>
          <p:cNvSpPr>
            <a:spLocks noGrp="1"/>
          </p:cNvSpPr>
          <p:nvPr>
            <p:ph type="body" idx="4294967295"/>
          </p:nvPr>
        </p:nvSpPr>
        <p:spPr>
          <a:xfrm>
            <a:off x="252071" y="3010657"/>
            <a:ext cx="2876205" cy="2646077"/>
          </a:xfrm>
        </p:spPr>
        <p:txBody>
          <a:bodyPr numCol="1" spcCol="180000">
            <a:noAutofit/>
          </a:bodyPr>
          <a:lstStyle/>
          <a:p>
            <a:pPr fontAlgn="t">
              <a:lnSpc>
                <a:spcPts val="1500"/>
              </a:lnSpc>
            </a:pPr>
            <a:r>
              <a:rPr lang="en-GB" dirty="0">
                <a:latin typeface="Segoe UI" panose="020B0502040204020203" pitchFamily="34" charset="0"/>
              </a:rPr>
              <a:t>Sustainability has been a priority for TSG for several years. In 2024, we updated our double materiality assessment, with support from external experts, to identify and assess TSG’s material impacts, risks, and opportunities (IROs) in line with regulatory requirements and industry standards.</a:t>
            </a:r>
          </a:p>
          <a:p>
            <a:pPr fontAlgn="t">
              <a:lnSpc>
                <a:spcPts val="1500"/>
              </a:lnSpc>
            </a:pPr>
            <a:r>
              <a:rPr lang="en-GB" dirty="0">
                <a:latin typeface="Segoe UI" panose="020B0502040204020203" pitchFamily="34" charset="0"/>
              </a:rPr>
              <a:t>The </a:t>
            </a:r>
            <a:r>
              <a:rPr lang="en-GB" dirty="0">
                <a:latin typeface="Segoe UI" panose="020B0502040204020203" pitchFamily="34" charset="0"/>
                <a:cs typeface="Segoe UI" panose="020B0502040204020203" pitchFamily="34" charset="0"/>
              </a:rPr>
              <a:t>assessment</a:t>
            </a:r>
            <a:r>
              <a:rPr lang="en-GB" dirty="0">
                <a:latin typeface="Segoe UI" panose="020B0502040204020203" pitchFamily="34" charset="0"/>
              </a:rPr>
              <a:t> confirmed the continued materiality of our three focus areas, representing the areas with the most significant impacts on our business and on society. These focus areas were therefore reaffirmed as relevant and continued to guide our sustainability strategy and priorities in 2025.</a:t>
            </a:r>
          </a:p>
          <a:p>
            <a:pPr marL="0" indent="0">
              <a:lnSpc>
                <a:spcPts val="1380"/>
              </a:lnSpc>
              <a:buNone/>
            </a:pPr>
            <a:endParaRPr lang="sv-SE" sz="900" dirty="0"/>
          </a:p>
        </p:txBody>
      </p:sp>
      <p:pic>
        <p:nvPicPr>
          <p:cNvPr id="23" name="Picture 22">
            <a:extLst>
              <a:ext uri="{FF2B5EF4-FFF2-40B4-BE49-F238E27FC236}">
                <a16:creationId xmlns:a16="http://schemas.microsoft.com/office/drawing/2014/main" id="{63B241DC-0036-DCA9-DE53-3ECC494CD228}"/>
              </a:ext>
            </a:extLst>
          </p:cNvPr>
          <p:cNvPicPr>
            <a:picLocks noChangeAspect="1"/>
          </p:cNvPicPr>
          <p:nvPr/>
        </p:nvPicPr>
        <p:blipFill>
          <a:blip r:embed="rId10"/>
          <a:stretch>
            <a:fillRect/>
          </a:stretch>
        </p:blipFill>
        <p:spPr>
          <a:xfrm>
            <a:off x="6956483" y="5093675"/>
            <a:ext cx="1533739" cy="1524213"/>
          </a:xfrm>
          <a:prstGeom prst="rect">
            <a:avLst/>
          </a:prstGeom>
        </p:spPr>
      </p:pic>
    </p:spTree>
    <p:extLst>
      <p:ext uri="{BB962C8B-B14F-4D97-AF65-F5344CB8AC3E}">
        <p14:creationId xmlns:p14="http://schemas.microsoft.com/office/powerpoint/2010/main" val="2613281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54044"/>
          </a:schemeClr>
        </a:solidFill>
        <a:effectLst/>
      </p:bgPr>
    </p:bg>
    <p:spTree>
      <p:nvGrpSpPr>
        <p:cNvPr id="1" name="">
          <a:extLst>
            <a:ext uri="{FF2B5EF4-FFF2-40B4-BE49-F238E27FC236}">
              <a16:creationId xmlns:a16="http://schemas.microsoft.com/office/drawing/2014/main" id="{EE94761C-FADC-143D-C77C-9794588E8088}"/>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4DF584F0-6C42-6BFF-8B86-A28CDD422F9B}"/>
              </a:ext>
            </a:extLst>
          </p:cNvPr>
          <p:cNvSpPr/>
          <p:nvPr/>
        </p:nvSpPr>
        <p:spPr>
          <a:xfrm>
            <a:off x="4617314" y="1628160"/>
            <a:ext cx="7584625" cy="52298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ubrik 1">
            <a:extLst>
              <a:ext uri="{FF2B5EF4-FFF2-40B4-BE49-F238E27FC236}">
                <a16:creationId xmlns:a16="http://schemas.microsoft.com/office/drawing/2014/main" id="{4AF86859-C48E-A072-5076-58A0AF8A861E}"/>
              </a:ext>
            </a:extLst>
          </p:cNvPr>
          <p:cNvSpPr txBox="1">
            <a:spLocks/>
          </p:cNvSpPr>
          <p:nvPr/>
        </p:nvSpPr>
        <p:spPr>
          <a:xfrm>
            <a:off x="262994" y="-429482"/>
            <a:ext cx="4560253" cy="2784493"/>
          </a:xfrm>
          <a:prstGeom prst="rect">
            <a:avLst/>
          </a:prstGeom>
        </p:spPr>
        <p:txBody>
          <a:bodyPr vert="horz" lIns="91440" tIns="45720" rIns="91440" bIns="45720" rtlCol="0" anchor="ctr">
            <a:noAutofit/>
          </a:bodyPr>
          <a:lstStyle>
            <a:lvl1pPr algn="l" defTabSz="914400" rtl="0" eaLnBrk="1" latinLnBrk="0" hangingPunct="1">
              <a:lnSpc>
                <a:spcPts val="11000"/>
              </a:lnSpc>
              <a:spcBef>
                <a:spcPct val="0"/>
              </a:spcBef>
              <a:buNone/>
              <a:defRPr sz="13800" b="1" kern="1200">
                <a:solidFill>
                  <a:srgbClr val="D5FC79"/>
                </a:solidFill>
                <a:latin typeface="Space Grotesk" pitchFamily="2" charset="77"/>
                <a:ea typeface="+mj-ea"/>
                <a:cs typeface="Space Grotesk" pitchFamily="2" charset="77"/>
              </a:defRPr>
            </a:lvl1pPr>
          </a:lstStyle>
          <a:p>
            <a:pPr>
              <a:lnSpc>
                <a:spcPct val="100000"/>
              </a:lnSpc>
            </a:pPr>
            <a:r>
              <a:rPr lang="sv-SE" sz="3200" b="0" dirty="0" err="1">
                <a:solidFill>
                  <a:srgbClr val="092B40"/>
                </a:solidFill>
                <a:latin typeface="Segoe UI" panose="020B0502040204020203" pitchFamily="34" charset="0"/>
                <a:cs typeface="Segoe UI" panose="020B0502040204020203" pitchFamily="34" charset="0"/>
              </a:rPr>
              <a:t>Sustainibility</a:t>
            </a:r>
            <a:r>
              <a:rPr lang="sv-SE" sz="3200" b="0" dirty="0">
                <a:solidFill>
                  <a:srgbClr val="092B40"/>
                </a:solidFill>
                <a:latin typeface="Segoe UI" panose="020B0502040204020203" pitchFamily="34" charset="0"/>
                <a:cs typeface="Segoe UI" panose="020B0502040204020203" pitchFamily="34" charset="0"/>
              </a:rPr>
              <a:t> </a:t>
            </a:r>
            <a:r>
              <a:rPr lang="sv-SE" sz="3200" b="0" dirty="0" err="1">
                <a:solidFill>
                  <a:srgbClr val="092B40"/>
                </a:solidFill>
                <a:latin typeface="Segoe UI" panose="020B0502040204020203" pitchFamily="34" charset="0"/>
                <a:cs typeface="Segoe UI" panose="020B0502040204020203" pitchFamily="34" charset="0"/>
              </a:rPr>
              <a:t>aspects</a:t>
            </a:r>
            <a:r>
              <a:rPr lang="sv-SE" sz="3200" b="0" dirty="0">
                <a:solidFill>
                  <a:srgbClr val="092B40"/>
                </a:solidFill>
                <a:latin typeface="Segoe UI" panose="020B0502040204020203" pitchFamily="34" charset="0"/>
                <a:cs typeface="Segoe UI" panose="020B0502040204020203" pitchFamily="34" charset="0"/>
              </a:rPr>
              <a:t> and focus areas </a:t>
            </a:r>
          </a:p>
        </p:txBody>
      </p:sp>
      <p:sp>
        <p:nvSpPr>
          <p:cNvPr id="20" name="textruta 19">
            <a:extLst>
              <a:ext uri="{FF2B5EF4-FFF2-40B4-BE49-F238E27FC236}">
                <a16:creationId xmlns:a16="http://schemas.microsoft.com/office/drawing/2014/main" id="{F6D4866A-339D-54DF-7EC2-DFDD03A570F6}"/>
              </a:ext>
            </a:extLst>
          </p:cNvPr>
          <p:cNvSpPr txBox="1"/>
          <p:nvPr/>
        </p:nvSpPr>
        <p:spPr>
          <a:xfrm>
            <a:off x="7060852" y="2202409"/>
            <a:ext cx="5355807" cy="692369"/>
          </a:xfrm>
          <a:prstGeom prst="rect">
            <a:avLst/>
          </a:prstGeom>
          <a:noFill/>
        </p:spPr>
        <p:txBody>
          <a:bodyPr wrap="square">
            <a:spAutoFit/>
          </a:bodyPr>
          <a:lstStyle/>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Minimising</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climate</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impact</a:t>
            </a:r>
            <a:endParaRPr lang="sv-SE" sz="1100" dirty="0">
              <a:latin typeface="Segoe UI" panose="020B0502040204020203" pitchFamily="34" charset="0"/>
              <a:cs typeface="Segoe UI" panose="020B0502040204020203" pitchFamily="34" charset="0"/>
            </a:endParaRPr>
          </a:p>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Employee</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health</a:t>
            </a:r>
            <a:r>
              <a:rPr lang="sv-SE" sz="1100" dirty="0">
                <a:latin typeface="Segoe UI" panose="020B0502040204020203" pitchFamily="34" charset="0"/>
                <a:cs typeface="Segoe UI" panose="020B0502040204020203" pitchFamily="34" charset="0"/>
              </a:rPr>
              <a:t> and </a:t>
            </a:r>
            <a:r>
              <a:rPr lang="sv-SE" sz="1100" dirty="0" err="1">
                <a:latin typeface="Segoe UI" panose="020B0502040204020203" pitchFamily="34" charset="0"/>
                <a:cs typeface="Segoe UI" panose="020B0502040204020203" pitchFamily="34" charset="0"/>
              </a:rPr>
              <a:t>safety</a:t>
            </a:r>
            <a:endParaRPr lang="sv-SE" sz="1100" dirty="0">
              <a:latin typeface="Segoe UI" panose="020B0502040204020203" pitchFamily="34" charset="0"/>
              <a:cs typeface="Segoe UI" panose="020B0502040204020203" pitchFamily="34" charset="0"/>
            </a:endParaRPr>
          </a:p>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Sustainable</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supply</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chain</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including</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workers</a:t>
            </a:r>
            <a:r>
              <a:rPr lang="sv-SE" sz="1100" dirty="0">
                <a:latin typeface="Segoe UI" panose="020B0502040204020203" pitchFamily="34" charset="0"/>
                <a:cs typeface="Segoe UI" panose="020B0502040204020203" pitchFamily="34" charset="0"/>
              </a:rPr>
              <a:t> in the </a:t>
            </a:r>
            <a:r>
              <a:rPr lang="sv-SE" sz="1100" dirty="0" err="1">
                <a:latin typeface="Segoe UI" panose="020B0502040204020203" pitchFamily="34" charset="0"/>
                <a:cs typeface="Segoe UI" panose="020B0502040204020203" pitchFamily="34" charset="0"/>
              </a:rPr>
              <a:t>value</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chain</a:t>
            </a:r>
            <a:r>
              <a:rPr lang="sv-SE" sz="1100" dirty="0">
                <a:latin typeface="Segoe UI" panose="020B0502040204020203" pitchFamily="34" charset="0"/>
                <a:cs typeface="Segoe UI" panose="020B0502040204020203" pitchFamily="34" charset="0"/>
              </a:rPr>
              <a:t> </a:t>
            </a:r>
          </a:p>
        </p:txBody>
      </p:sp>
      <p:sp>
        <p:nvSpPr>
          <p:cNvPr id="30" name="textruta 29">
            <a:extLst>
              <a:ext uri="{FF2B5EF4-FFF2-40B4-BE49-F238E27FC236}">
                <a16:creationId xmlns:a16="http://schemas.microsoft.com/office/drawing/2014/main" id="{2F70A328-861E-A3FF-B358-8AFC9FCA7605}"/>
              </a:ext>
            </a:extLst>
          </p:cNvPr>
          <p:cNvSpPr txBox="1"/>
          <p:nvPr/>
        </p:nvSpPr>
        <p:spPr>
          <a:xfrm>
            <a:off x="7067085" y="4683243"/>
            <a:ext cx="6477334" cy="1513107"/>
          </a:xfrm>
          <a:prstGeom prst="rect">
            <a:avLst/>
          </a:prstGeom>
          <a:noFill/>
        </p:spPr>
        <p:txBody>
          <a:bodyPr wrap="square">
            <a:spAutoFit/>
          </a:bodyPr>
          <a:lstStyle/>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Promote</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diversity</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equality</a:t>
            </a:r>
            <a:r>
              <a:rPr lang="sv-SE" sz="1100" dirty="0">
                <a:latin typeface="Segoe UI" panose="020B0502040204020203" pitchFamily="34" charset="0"/>
                <a:cs typeface="Segoe UI" panose="020B0502040204020203" pitchFamily="34" charset="0"/>
              </a:rPr>
              <a:t> &amp; </a:t>
            </a:r>
            <a:r>
              <a:rPr lang="sv-SE" sz="1100" dirty="0" err="1">
                <a:latin typeface="Segoe UI" panose="020B0502040204020203" pitchFamily="34" charset="0"/>
                <a:cs typeface="Segoe UI" panose="020B0502040204020203" pitchFamily="34" charset="0"/>
              </a:rPr>
              <a:t>inclusion</a:t>
            </a:r>
            <a:endParaRPr lang="sv-SE" sz="1100" dirty="0">
              <a:latin typeface="Segoe UI" panose="020B0502040204020203" pitchFamily="34" charset="0"/>
              <a:cs typeface="Segoe UI" panose="020B0502040204020203" pitchFamily="34" charset="0"/>
            </a:endParaRPr>
          </a:p>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Career</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opportunities</a:t>
            </a:r>
            <a:r>
              <a:rPr lang="sv-SE" sz="1100" dirty="0">
                <a:latin typeface="Segoe UI" panose="020B0502040204020203" pitchFamily="34" charset="0"/>
                <a:cs typeface="Segoe UI" panose="020B0502040204020203" pitchFamily="34" charset="0"/>
              </a:rPr>
              <a:t> and </a:t>
            </a:r>
            <a:r>
              <a:rPr lang="sv-SE" sz="1100" dirty="0" err="1">
                <a:latin typeface="Segoe UI" panose="020B0502040204020203" pitchFamily="34" charset="0"/>
                <a:cs typeface="Segoe UI" panose="020B0502040204020203" pitchFamily="34" charset="0"/>
              </a:rPr>
              <a:t>development</a:t>
            </a:r>
            <a:endParaRPr lang="sv-SE" sz="1100" dirty="0">
              <a:latin typeface="Segoe UI" panose="020B0502040204020203" pitchFamily="34" charset="0"/>
              <a:cs typeface="Segoe UI" panose="020B0502040204020203" pitchFamily="34" charset="0"/>
            </a:endParaRPr>
          </a:p>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Maintain</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low</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levels</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of</a:t>
            </a:r>
            <a:r>
              <a:rPr lang="sv-SE" sz="1100" dirty="0">
                <a:latin typeface="Segoe UI" panose="020B0502040204020203" pitchFamily="34" charset="0"/>
                <a:cs typeface="Segoe UI" panose="020B0502040204020203" pitchFamily="34" charset="0"/>
              </a:rPr>
              <a:t> air pollution</a:t>
            </a:r>
          </a:p>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Maintain</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good</a:t>
            </a:r>
            <a:r>
              <a:rPr lang="sv-SE" sz="1100" dirty="0">
                <a:latin typeface="Segoe UI" panose="020B0502040204020203" pitchFamily="34" charset="0"/>
                <a:cs typeface="Segoe UI" panose="020B0502040204020203" pitchFamily="34" charset="0"/>
              </a:rPr>
              <a:t> business </a:t>
            </a:r>
            <a:r>
              <a:rPr lang="sv-SE" sz="1100" dirty="0" err="1">
                <a:latin typeface="Segoe UI" panose="020B0502040204020203" pitchFamily="34" charset="0"/>
                <a:cs typeface="Segoe UI" panose="020B0502040204020203" pitchFamily="34" charset="0"/>
              </a:rPr>
              <a:t>ethics</a:t>
            </a:r>
            <a:r>
              <a:rPr lang="sv-SE" sz="1100" dirty="0">
                <a:latin typeface="Segoe UI" panose="020B0502040204020203" pitchFamily="34" charset="0"/>
                <a:cs typeface="Segoe UI" panose="020B0502040204020203" pitchFamily="34" charset="0"/>
              </a:rPr>
              <a:t> and </a:t>
            </a:r>
            <a:r>
              <a:rPr lang="sv-SE" sz="1100" dirty="0" err="1">
                <a:latin typeface="Segoe UI" panose="020B0502040204020203" pitchFamily="34" charset="0"/>
                <a:cs typeface="Segoe UI" panose="020B0502040204020203" pitchFamily="34" charset="0"/>
              </a:rPr>
              <a:t>work</a:t>
            </a:r>
            <a:br>
              <a:rPr lang="sv-SE" sz="1100" dirty="0">
                <a:latin typeface="Segoe UI" panose="020B0502040204020203" pitchFamily="34" charset="0"/>
                <a:cs typeface="Segoe UI" panose="020B0502040204020203" pitchFamily="34" charset="0"/>
              </a:rPr>
            </a:br>
            <a:r>
              <a:rPr lang="sv-SE" sz="1100" dirty="0" err="1">
                <a:latin typeface="Segoe UI" panose="020B0502040204020203" pitchFamily="34" charset="0"/>
                <a:cs typeface="Segoe UI" panose="020B0502040204020203" pitchFamily="34" charset="0"/>
              </a:rPr>
              <a:t>with</a:t>
            </a:r>
            <a:r>
              <a:rPr lang="sv-SE" sz="1100" dirty="0">
                <a:latin typeface="Segoe UI" panose="020B0502040204020203" pitchFamily="34" charset="0"/>
                <a:cs typeface="Segoe UI" panose="020B0502040204020203" pitchFamily="34" charset="0"/>
              </a:rPr>
              <a:t> anti-</a:t>
            </a:r>
            <a:r>
              <a:rPr lang="sv-SE" sz="1100" dirty="0" err="1">
                <a:latin typeface="Segoe UI" panose="020B0502040204020203" pitchFamily="34" charset="0"/>
                <a:cs typeface="Segoe UI" panose="020B0502040204020203" pitchFamily="34" charset="0"/>
              </a:rPr>
              <a:t>corruption</a:t>
            </a:r>
            <a:endParaRPr lang="sv-SE" sz="1100" dirty="0">
              <a:latin typeface="Segoe UI" panose="020B0502040204020203" pitchFamily="34" charset="0"/>
              <a:cs typeface="Segoe UI" panose="020B0502040204020203" pitchFamily="34" charset="0"/>
            </a:endParaRPr>
          </a:p>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Contribution</a:t>
            </a:r>
            <a:r>
              <a:rPr lang="sv-SE" sz="1100" dirty="0">
                <a:latin typeface="Segoe UI" panose="020B0502040204020203" pitchFamily="34" charset="0"/>
                <a:cs typeface="Segoe UI" panose="020B0502040204020203" pitchFamily="34" charset="0"/>
              </a:rPr>
              <a:t> to </a:t>
            </a:r>
            <a:r>
              <a:rPr lang="sv-SE" sz="1100" dirty="0" err="1">
                <a:latin typeface="Segoe UI" panose="020B0502040204020203" pitchFamily="34" charset="0"/>
                <a:cs typeface="Segoe UI" panose="020B0502040204020203" pitchFamily="34" charset="0"/>
              </a:rPr>
              <a:t>local</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communities</a:t>
            </a:r>
            <a:endParaRPr lang="sv-SE" sz="1100" dirty="0">
              <a:latin typeface="Segoe UI" panose="020B0502040204020203" pitchFamily="34" charset="0"/>
              <a:cs typeface="Segoe UI" panose="020B0502040204020203" pitchFamily="34" charset="0"/>
            </a:endParaRPr>
          </a:p>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Dealing</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with</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hazardous</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goods</a:t>
            </a:r>
            <a:endParaRPr lang="sv-SE" sz="1100" dirty="0">
              <a:latin typeface="Segoe UI" panose="020B0502040204020203" pitchFamily="34" charset="0"/>
              <a:cs typeface="Segoe UI" panose="020B0502040204020203" pitchFamily="34" charset="0"/>
            </a:endParaRPr>
          </a:p>
        </p:txBody>
      </p:sp>
      <p:sp>
        <p:nvSpPr>
          <p:cNvPr id="4" name="Rektangel 3">
            <a:extLst>
              <a:ext uri="{FF2B5EF4-FFF2-40B4-BE49-F238E27FC236}">
                <a16:creationId xmlns:a16="http://schemas.microsoft.com/office/drawing/2014/main" id="{48D1C96E-D614-9D5A-1D28-92C6D47FE75A}"/>
              </a:ext>
            </a:extLst>
          </p:cNvPr>
          <p:cNvSpPr/>
          <p:nvPr/>
        </p:nvSpPr>
        <p:spPr>
          <a:xfrm>
            <a:off x="4459230" y="3269482"/>
            <a:ext cx="7732769" cy="12969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textruta 28">
            <a:extLst>
              <a:ext uri="{FF2B5EF4-FFF2-40B4-BE49-F238E27FC236}">
                <a16:creationId xmlns:a16="http://schemas.microsoft.com/office/drawing/2014/main" id="{63FC7D1A-6664-03C9-ADE0-63825B3EBFC9}"/>
              </a:ext>
            </a:extLst>
          </p:cNvPr>
          <p:cNvSpPr txBox="1"/>
          <p:nvPr/>
        </p:nvSpPr>
        <p:spPr>
          <a:xfrm>
            <a:off x="7060852" y="3345618"/>
            <a:ext cx="6292924" cy="692369"/>
          </a:xfrm>
          <a:prstGeom prst="rect">
            <a:avLst/>
          </a:prstGeom>
          <a:noFill/>
        </p:spPr>
        <p:txBody>
          <a:bodyPr wrap="square">
            <a:spAutoFit/>
          </a:bodyPr>
          <a:lstStyle/>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Prolong</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equipment</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lifespan</a:t>
            </a:r>
            <a:r>
              <a:rPr lang="sv-SE" sz="1100" dirty="0">
                <a:latin typeface="Segoe UI" panose="020B0502040204020203" pitchFamily="34" charset="0"/>
                <a:cs typeface="Segoe UI" panose="020B0502040204020203" pitchFamily="34" charset="0"/>
              </a:rPr>
              <a:t> and </a:t>
            </a:r>
            <a:r>
              <a:rPr lang="sv-SE" sz="1100" dirty="0" err="1">
                <a:latin typeface="Segoe UI" panose="020B0502040204020203" pitchFamily="34" charset="0"/>
                <a:cs typeface="Segoe UI" panose="020B0502040204020203" pitchFamily="34" charset="0"/>
              </a:rPr>
              <a:t>enable</a:t>
            </a:r>
            <a:r>
              <a:rPr lang="sv-SE" sz="1100" dirty="0">
                <a:latin typeface="Segoe UI" panose="020B0502040204020203" pitchFamily="34" charset="0"/>
                <a:cs typeface="Segoe UI" panose="020B0502040204020203" pitchFamily="34" charset="0"/>
              </a:rPr>
              <a:t> recycling</a:t>
            </a:r>
          </a:p>
          <a:p>
            <a:pPr marL="171450" indent="-171450">
              <a:lnSpc>
                <a:spcPts val="1620"/>
              </a:lnSpc>
              <a:buFont typeface="Arial" panose="020B0604020202020204" pitchFamily="34" charset="0"/>
              <a:buChar char="•"/>
            </a:pPr>
            <a:r>
              <a:rPr lang="sv-SE" sz="1100" dirty="0">
                <a:latin typeface="Segoe UI" panose="020B0502040204020203" pitchFamily="34" charset="0"/>
                <a:cs typeface="Segoe UI" panose="020B0502040204020203" pitchFamily="34" charset="0"/>
              </a:rPr>
              <a:t>IT </a:t>
            </a:r>
            <a:r>
              <a:rPr lang="sv-SE" sz="1100" dirty="0" err="1">
                <a:latin typeface="Segoe UI" panose="020B0502040204020203" pitchFamily="34" charset="0"/>
                <a:cs typeface="Segoe UI" panose="020B0502040204020203" pitchFamily="34" charset="0"/>
              </a:rPr>
              <a:t>security</a:t>
            </a:r>
            <a:r>
              <a:rPr lang="sv-SE" sz="1100" dirty="0">
                <a:latin typeface="Segoe UI" panose="020B0502040204020203" pitchFamily="34" charset="0"/>
                <a:cs typeface="Segoe UI" panose="020B0502040204020203" pitchFamily="34" charset="0"/>
              </a:rPr>
              <a:t> and handling </a:t>
            </a:r>
            <a:r>
              <a:rPr lang="sv-SE" sz="1100" dirty="0" err="1">
                <a:latin typeface="Segoe UI" panose="020B0502040204020203" pitchFamily="34" charset="0"/>
                <a:cs typeface="Segoe UI" panose="020B0502040204020203" pitchFamily="34" charset="0"/>
              </a:rPr>
              <a:t>of</a:t>
            </a:r>
            <a:r>
              <a:rPr lang="sv-SE" sz="1100" dirty="0">
                <a:latin typeface="Segoe UI" panose="020B0502040204020203" pitchFamily="34" charset="0"/>
                <a:cs typeface="Segoe UI" panose="020B0502040204020203" pitchFamily="34" charset="0"/>
              </a:rPr>
              <a:t> personal data</a:t>
            </a:r>
          </a:p>
          <a:p>
            <a:pPr marL="171450" indent="-171450">
              <a:lnSpc>
                <a:spcPts val="1620"/>
              </a:lnSpc>
              <a:buFont typeface="Arial" panose="020B0604020202020204" pitchFamily="34" charset="0"/>
              <a:buChar char="•"/>
            </a:pPr>
            <a:r>
              <a:rPr lang="sv-SE" sz="1100" dirty="0" err="1">
                <a:latin typeface="Segoe UI" panose="020B0502040204020203" pitchFamily="34" charset="0"/>
                <a:cs typeface="Segoe UI" panose="020B0502040204020203" pitchFamily="34" charset="0"/>
              </a:rPr>
              <a:t>Minimize</a:t>
            </a:r>
            <a:r>
              <a:rPr lang="sv-SE" sz="1100" dirty="0">
                <a:latin typeface="Segoe UI" panose="020B0502040204020203" pitchFamily="34" charset="0"/>
                <a:cs typeface="Segoe UI" panose="020B0502040204020203" pitchFamily="34" charset="0"/>
              </a:rPr>
              <a:t> </a:t>
            </a:r>
            <a:r>
              <a:rPr lang="sv-SE" sz="1100" dirty="0" err="1">
                <a:latin typeface="Segoe UI" panose="020B0502040204020203" pitchFamily="34" charset="0"/>
                <a:cs typeface="Segoe UI" panose="020B0502040204020203" pitchFamily="34" charset="0"/>
              </a:rPr>
              <a:t>impact</a:t>
            </a:r>
            <a:r>
              <a:rPr lang="sv-SE" sz="1100" dirty="0">
                <a:latin typeface="Segoe UI" panose="020B0502040204020203" pitchFamily="34" charset="0"/>
                <a:cs typeface="Segoe UI" panose="020B0502040204020203" pitchFamily="34" charset="0"/>
              </a:rPr>
              <a:t> on </a:t>
            </a:r>
            <a:r>
              <a:rPr lang="sv-SE" sz="1100" dirty="0" err="1">
                <a:latin typeface="Segoe UI" panose="020B0502040204020203" pitchFamily="34" charset="0"/>
                <a:cs typeface="Segoe UI" panose="020B0502040204020203" pitchFamily="34" charset="0"/>
              </a:rPr>
              <a:t>water</a:t>
            </a:r>
            <a:r>
              <a:rPr lang="sv-SE" sz="1100" dirty="0">
                <a:latin typeface="Segoe UI" panose="020B0502040204020203" pitchFamily="34" charset="0"/>
                <a:cs typeface="Segoe UI" panose="020B0502040204020203" pitchFamily="34" charset="0"/>
              </a:rPr>
              <a:t> and marine </a:t>
            </a:r>
            <a:r>
              <a:rPr lang="sv-SE" sz="1100" dirty="0" err="1">
                <a:latin typeface="Segoe UI" panose="020B0502040204020203" pitchFamily="34" charset="0"/>
                <a:cs typeface="Segoe UI" panose="020B0502040204020203" pitchFamily="34" charset="0"/>
              </a:rPr>
              <a:t>ecosystems</a:t>
            </a:r>
            <a:r>
              <a:rPr lang="sv-SE" sz="1100" dirty="0">
                <a:latin typeface="Segoe UI" panose="020B0502040204020203" pitchFamily="34" charset="0"/>
                <a:cs typeface="Segoe UI" panose="020B0502040204020203" pitchFamily="34" charset="0"/>
              </a:rPr>
              <a:t>   </a:t>
            </a:r>
          </a:p>
        </p:txBody>
      </p:sp>
      <p:grpSp>
        <p:nvGrpSpPr>
          <p:cNvPr id="21" name="Grupp 20">
            <a:extLst>
              <a:ext uri="{FF2B5EF4-FFF2-40B4-BE49-F238E27FC236}">
                <a16:creationId xmlns:a16="http://schemas.microsoft.com/office/drawing/2014/main" id="{48A1CF3F-7504-754F-75AF-132CD68246D3}"/>
              </a:ext>
            </a:extLst>
          </p:cNvPr>
          <p:cNvGrpSpPr/>
          <p:nvPr/>
        </p:nvGrpSpPr>
        <p:grpSpPr>
          <a:xfrm>
            <a:off x="1836802" y="1623687"/>
            <a:ext cx="5120113" cy="4367478"/>
            <a:chOff x="2542885" y="1971474"/>
            <a:chExt cx="5120113" cy="4367478"/>
          </a:xfrm>
        </p:grpSpPr>
        <p:grpSp>
          <p:nvGrpSpPr>
            <p:cNvPr id="13" name="Grupp 12">
              <a:extLst>
                <a:ext uri="{FF2B5EF4-FFF2-40B4-BE49-F238E27FC236}">
                  <a16:creationId xmlns:a16="http://schemas.microsoft.com/office/drawing/2014/main" id="{16D39997-09FA-05C6-E49A-3EBCBE6B9404}"/>
                </a:ext>
              </a:extLst>
            </p:cNvPr>
            <p:cNvGrpSpPr/>
            <p:nvPr/>
          </p:nvGrpSpPr>
          <p:grpSpPr>
            <a:xfrm>
              <a:off x="2542885" y="1971474"/>
              <a:ext cx="5120113" cy="4367478"/>
              <a:chOff x="4804802" y="2007990"/>
              <a:chExt cx="5392447" cy="4599780"/>
            </a:xfrm>
          </p:grpSpPr>
          <p:pic>
            <p:nvPicPr>
              <p:cNvPr id="12" name="Bildobjekt 11">
                <a:extLst>
                  <a:ext uri="{FF2B5EF4-FFF2-40B4-BE49-F238E27FC236}">
                    <a16:creationId xmlns:a16="http://schemas.microsoft.com/office/drawing/2014/main" id="{821852E1-EC24-607D-637A-31327A4874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04802" y="2007990"/>
                <a:ext cx="5392447" cy="4599780"/>
              </a:xfrm>
              <a:prstGeom prst="rect">
                <a:avLst/>
              </a:prstGeom>
            </p:spPr>
          </p:pic>
          <p:sp>
            <p:nvSpPr>
              <p:cNvPr id="17" name="textruta 16">
                <a:extLst>
                  <a:ext uri="{FF2B5EF4-FFF2-40B4-BE49-F238E27FC236}">
                    <a16:creationId xmlns:a16="http://schemas.microsoft.com/office/drawing/2014/main" id="{1DFDB475-C48D-7C26-FBF1-8BAE052BDA5B}"/>
                  </a:ext>
                </a:extLst>
              </p:cNvPr>
              <p:cNvSpPr txBox="1"/>
              <p:nvPr/>
            </p:nvSpPr>
            <p:spPr>
              <a:xfrm>
                <a:off x="7207475" y="3143295"/>
                <a:ext cx="1051035" cy="276999"/>
              </a:xfrm>
              <a:prstGeom prst="rect">
                <a:avLst/>
              </a:prstGeom>
              <a:noFill/>
            </p:spPr>
            <p:txBody>
              <a:bodyPr wrap="square">
                <a:spAutoFit/>
              </a:bodyPr>
              <a:lstStyle/>
              <a:p>
                <a:pPr algn="ctr">
                  <a:lnSpc>
                    <a:spcPct val="100000"/>
                  </a:lnSpc>
                </a:pPr>
                <a:r>
                  <a:rPr lang="sv-SE" sz="1200" b="1">
                    <a:solidFill>
                      <a:schemeClr val="bg1"/>
                    </a:solidFill>
                    <a:latin typeface="IBM Plex Sans SemiBold" panose="020B0503050203000203" pitchFamily="34" charset="0"/>
                    <a:cs typeface="Space Grotesk Medium" pitchFamily="2" charset="77"/>
                  </a:rPr>
                  <a:t>FOCUS</a:t>
                </a:r>
                <a:endParaRPr lang="sv-SE" sz="1600" b="1">
                  <a:solidFill>
                    <a:schemeClr val="bg1"/>
                  </a:solidFill>
                  <a:latin typeface="IBM Plex Sans SemiBold" panose="020B0503050203000203" pitchFamily="34" charset="0"/>
                  <a:cs typeface="Space Grotesk Medium" pitchFamily="2" charset="77"/>
                </a:endParaRPr>
              </a:p>
            </p:txBody>
          </p:sp>
          <p:sp>
            <p:nvSpPr>
              <p:cNvPr id="19" name="textruta 18">
                <a:extLst>
                  <a:ext uri="{FF2B5EF4-FFF2-40B4-BE49-F238E27FC236}">
                    <a16:creationId xmlns:a16="http://schemas.microsoft.com/office/drawing/2014/main" id="{76EA8241-16C3-A399-42CF-EA627F5DD4D6}"/>
                  </a:ext>
                </a:extLst>
              </p:cNvPr>
              <p:cNvSpPr txBox="1"/>
              <p:nvPr/>
            </p:nvSpPr>
            <p:spPr>
              <a:xfrm>
                <a:off x="5843319" y="5711144"/>
                <a:ext cx="3779345" cy="276999"/>
              </a:xfrm>
              <a:prstGeom prst="rect">
                <a:avLst/>
              </a:prstGeom>
              <a:noFill/>
            </p:spPr>
            <p:txBody>
              <a:bodyPr wrap="square">
                <a:spAutoFit/>
              </a:bodyPr>
              <a:lstStyle/>
              <a:p>
                <a:pPr algn="ctr">
                  <a:lnSpc>
                    <a:spcPct val="100000"/>
                  </a:lnSpc>
                </a:pPr>
                <a:r>
                  <a:rPr lang="sv-SE" sz="1200" b="1">
                    <a:solidFill>
                      <a:srgbClr val="088188"/>
                    </a:solidFill>
                    <a:latin typeface="IBM Plex Sans SemiBold" panose="020B0503050203000203" pitchFamily="34" charset="0"/>
                    <a:cs typeface="Space Grotesk Medium" pitchFamily="2" charset="77"/>
                  </a:rPr>
                  <a:t>MANAGE &amp; MONITOR</a:t>
                </a:r>
              </a:p>
            </p:txBody>
          </p:sp>
        </p:grpSp>
        <p:sp>
          <p:nvSpPr>
            <p:cNvPr id="16" name="textruta 15">
              <a:extLst>
                <a:ext uri="{FF2B5EF4-FFF2-40B4-BE49-F238E27FC236}">
                  <a16:creationId xmlns:a16="http://schemas.microsoft.com/office/drawing/2014/main" id="{8DBE57E2-B527-BC26-7F18-C2C91B70DB15}"/>
                </a:ext>
              </a:extLst>
            </p:cNvPr>
            <p:cNvSpPr txBox="1"/>
            <p:nvPr/>
          </p:nvSpPr>
          <p:spPr>
            <a:xfrm>
              <a:off x="4823012" y="4137020"/>
              <a:ext cx="997955" cy="276999"/>
            </a:xfrm>
            <a:prstGeom prst="rect">
              <a:avLst/>
            </a:prstGeom>
            <a:noFill/>
          </p:spPr>
          <p:txBody>
            <a:bodyPr wrap="square">
              <a:spAutoFit/>
            </a:bodyPr>
            <a:lstStyle/>
            <a:p>
              <a:pPr algn="ctr">
                <a:lnSpc>
                  <a:spcPct val="100000"/>
                </a:lnSpc>
              </a:pPr>
              <a:r>
                <a:rPr lang="sv-SE" sz="1200" b="1">
                  <a:solidFill>
                    <a:schemeClr val="bg1"/>
                  </a:solidFill>
                  <a:latin typeface="IBM Plex Sans SemiBold" panose="020B0503050203000203" pitchFamily="34" charset="0"/>
                  <a:cs typeface="Space Grotesk Medium" pitchFamily="2" charset="77"/>
                </a:rPr>
                <a:t>DEVELOP</a:t>
              </a:r>
              <a:endParaRPr lang="sv-SE" sz="1600" b="1">
                <a:solidFill>
                  <a:schemeClr val="bg1"/>
                </a:solidFill>
                <a:latin typeface="IBM Plex Sans SemiBold" panose="020B0503050203000203" pitchFamily="34" charset="0"/>
                <a:cs typeface="Space Grotesk Medium" pitchFamily="2" charset="77"/>
              </a:endParaRPr>
            </a:p>
          </p:txBody>
        </p:sp>
      </p:grpSp>
      <p:sp>
        <p:nvSpPr>
          <p:cNvPr id="6" name="Platshållare för bildnummer 2">
            <a:extLst>
              <a:ext uri="{FF2B5EF4-FFF2-40B4-BE49-F238E27FC236}">
                <a16:creationId xmlns:a16="http://schemas.microsoft.com/office/drawing/2014/main" id="{A7C1B52C-AEA9-104F-3443-53D625C3EAD7}"/>
              </a:ext>
            </a:extLst>
          </p:cNvPr>
          <p:cNvSpPr>
            <a:spLocks noGrp="1"/>
          </p:cNvSpPr>
          <p:nvPr>
            <p:ph type="sldNum" sz="quarter" idx="12"/>
          </p:nvPr>
        </p:nvSpPr>
        <p:spPr>
          <a:xfrm>
            <a:off x="10972800" y="6480000"/>
            <a:ext cx="914400" cy="300000"/>
          </a:xfrm>
          <a:prstGeom prst="rect">
            <a:avLst/>
          </a:prstGeom>
        </p:spPr>
        <p:txBody>
          <a:bodyPr/>
          <a:lstStyle/>
          <a:p>
            <a:pPr algn="r"/>
            <a:fld id="{CDC2BDCA-1FDB-7E4C-A94F-84F23A681822}" type="slidenum">
              <a:rPr lang="sv-SE" sz="1200" smtClean="0">
                <a:solidFill>
                  <a:srgbClr val="0E2841"/>
                </a:solidFill>
              </a:rPr>
              <a:pPr algn="r"/>
              <a:t>6</a:t>
            </a:fld>
            <a:endParaRPr lang="sv-SE">
              <a:solidFill>
                <a:schemeClr val="bg2">
                  <a:lumMod val="10000"/>
                </a:schemeClr>
              </a:solidFill>
              <a:latin typeface="IBM Plex Sans" panose="020B0503050203000203" pitchFamily="34" charset="0"/>
            </a:endParaRPr>
          </a:p>
        </p:txBody>
      </p:sp>
    </p:spTree>
    <p:extLst>
      <p:ext uri="{BB962C8B-B14F-4D97-AF65-F5344CB8AC3E}">
        <p14:creationId xmlns:p14="http://schemas.microsoft.com/office/powerpoint/2010/main" val="3247022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5DC5D3-435D-C4E2-E060-838B88A7606B}"/>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835C9544-7E41-ACBF-CAD5-2D7E4523780A}"/>
              </a:ext>
            </a:extLst>
          </p:cNvPr>
          <p:cNvSpPr/>
          <p:nvPr/>
        </p:nvSpPr>
        <p:spPr>
          <a:xfrm>
            <a:off x="7109" y="2640833"/>
            <a:ext cx="2469091" cy="421540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Aptos" panose="02110004020202020204"/>
              <a:ea typeface="+mn-ea"/>
              <a:cs typeface="+mn-cs"/>
            </a:endParaRPr>
          </a:p>
        </p:txBody>
      </p:sp>
      <p:sp>
        <p:nvSpPr>
          <p:cNvPr id="6" name="Rektangel 5">
            <a:extLst>
              <a:ext uri="{FF2B5EF4-FFF2-40B4-BE49-F238E27FC236}">
                <a16:creationId xmlns:a16="http://schemas.microsoft.com/office/drawing/2014/main" id="{94E74E2A-3D95-5447-F42B-9F42A6FB5EE0}"/>
              </a:ext>
            </a:extLst>
          </p:cNvPr>
          <p:cNvSpPr/>
          <p:nvPr/>
        </p:nvSpPr>
        <p:spPr>
          <a:xfrm>
            <a:off x="2458378" y="2640833"/>
            <a:ext cx="3243072" cy="4215401"/>
          </a:xfrm>
          <a:prstGeom prst="rect">
            <a:avLst/>
          </a:prstGeom>
          <a:solidFill>
            <a:srgbClr val="1A5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Aptos" panose="02110004020202020204"/>
              <a:ea typeface="+mn-ea"/>
              <a:cs typeface="+mn-cs"/>
            </a:endParaRPr>
          </a:p>
        </p:txBody>
      </p:sp>
      <p:sp>
        <p:nvSpPr>
          <p:cNvPr id="7" name="Rektangel 6">
            <a:extLst>
              <a:ext uri="{FF2B5EF4-FFF2-40B4-BE49-F238E27FC236}">
                <a16:creationId xmlns:a16="http://schemas.microsoft.com/office/drawing/2014/main" id="{E2886CE5-94BB-CCFC-A555-37C33E5BBF2E}"/>
              </a:ext>
            </a:extLst>
          </p:cNvPr>
          <p:cNvSpPr/>
          <p:nvPr/>
        </p:nvSpPr>
        <p:spPr>
          <a:xfrm>
            <a:off x="5701042" y="2640833"/>
            <a:ext cx="3243072" cy="4217167"/>
          </a:xfrm>
          <a:prstGeom prst="rect">
            <a:avLst/>
          </a:prstGeom>
          <a:solidFill>
            <a:srgbClr val="09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Aptos" panose="02110004020202020204"/>
              <a:ea typeface="+mn-ea"/>
              <a:cs typeface="+mn-cs"/>
            </a:endParaRPr>
          </a:p>
        </p:txBody>
      </p:sp>
      <p:sp>
        <p:nvSpPr>
          <p:cNvPr id="9" name="Rektangel 8">
            <a:extLst>
              <a:ext uri="{FF2B5EF4-FFF2-40B4-BE49-F238E27FC236}">
                <a16:creationId xmlns:a16="http://schemas.microsoft.com/office/drawing/2014/main" id="{84B86938-857B-1F9E-EED3-ACB4D61C2DBC}"/>
              </a:ext>
            </a:extLst>
          </p:cNvPr>
          <p:cNvSpPr/>
          <p:nvPr/>
        </p:nvSpPr>
        <p:spPr>
          <a:xfrm>
            <a:off x="8941818" y="2640833"/>
            <a:ext cx="3243072" cy="4202590"/>
          </a:xfrm>
          <a:prstGeom prst="rect">
            <a:avLst/>
          </a:prstGeom>
          <a:solidFill>
            <a:srgbClr val="D4F1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Aptos" panose="02110004020202020204"/>
              <a:ea typeface="+mn-ea"/>
              <a:cs typeface="+mn-cs"/>
            </a:endParaRPr>
          </a:p>
        </p:txBody>
      </p:sp>
      <p:sp>
        <p:nvSpPr>
          <p:cNvPr id="3" name="Rubrik 2">
            <a:extLst>
              <a:ext uri="{FF2B5EF4-FFF2-40B4-BE49-F238E27FC236}">
                <a16:creationId xmlns:a16="http://schemas.microsoft.com/office/drawing/2014/main" id="{683D7F32-439C-2898-FEE1-EC35CC4C77EA}"/>
              </a:ext>
            </a:extLst>
          </p:cNvPr>
          <p:cNvSpPr>
            <a:spLocks noGrp="1"/>
          </p:cNvSpPr>
          <p:nvPr>
            <p:ph type="ctrTitle"/>
          </p:nvPr>
        </p:nvSpPr>
        <p:spPr>
          <a:xfrm>
            <a:off x="262759" y="100002"/>
            <a:ext cx="3465674" cy="1338729"/>
          </a:xfrm>
        </p:spPr>
        <p:txBody>
          <a:bodyPr/>
          <a:lstStyle/>
          <a:p>
            <a:r>
              <a:rPr lang="sv-SE" sz="3200" dirty="0" err="1">
                <a:solidFill>
                  <a:schemeClr val="tx1">
                    <a:lumMod val="90000"/>
                    <a:lumOff val="10000"/>
                  </a:schemeClr>
                </a:solidFill>
                <a:latin typeface="Segoe UI" panose="020B0502040204020203" pitchFamily="34" charset="0"/>
                <a:cs typeface="Segoe UI" panose="020B0502040204020203" pitchFamily="34" charset="0"/>
              </a:rPr>
              <a:t>Objectives</a:t>
            </a:r>
            <a:r>
              <a:rPr lang="sv-SE" sz="3200" dirty="0">
                <a:solidFill>
                  <a:schemeClr val="tx1">
                    <a:lumMod val="90000"/>
                    <a:lumOff val="10000"/>
                  </a:schemeClr>
                </a:solidFill>
                <a:latin typeface="Segoe UI" panose="020B0502040204020203" pitchFamily="34" charset="0"/>
                <a:cs typeface="Segoe UI" panose="020B0502040204020203" pitchFamily="34" charset="0"/>
              </a:rPr>
              <a:t> and </a:t>
            </a:r>
            <a:r>
              <a:rPr lang="sv-SE" sz="3200" dirty="0" err="1">
                <a:solidFill>
                  <a:schemeClr val="tx1">
                    <a:lumMod val="90000"/>
                    <a:lumOff val="10000"/>
                  </a:schemeClr>
                </a:solidFill>
                <a:latin typeface="Segoe UI" panose="020B0502040204020203" pitchFamily="34" charset="0"/>
                <a:cs typeface="Segoe UI" panose="020B0502040204020203" pitchFamily="34" charset="0"/>
              </a:rPr>
              <a:t>key</a:t>
            </a:r>
            <a:r>
              <a:rPr lang="sv-SE" sz="3200" dirty="0">
                <a:solidFill>
                  <a:schemeClr val="tx1">
                    <a:lumMod val="90000"/>
                    <a:lumOff val="10000"/>
                  </a:schemeClr>
                </a:solidFill>
                <a:latin typeface="Segoe UI" panose="020B0502040204020203" pitchFamily="34" charset="0"/>
                <a:cs typeface="Segoe UI" panose="020B0502040204020203" pitchFamily="34" charset="0"/>
              </a:rPr>
              <a:t> focus areas</a:t>
            </a:r>
          </a:p>
        </p:txBody>
      </p:sp>
      <p:graphicFrame>
        <p:nvGraphicFramePr>
          <p:cNvPr id="8" name="Table 19">
            <a:extLst>
              <a:ext uri="{FF2B5EF4-FFF2-40B4-BE49-F238E27FC236}">
                <a16:creationId xmlns:a16="http://schemas.microsoft.com/office/drawing/2014/main" id="{D8371887-9B73-D2CF-7E37-A1126C5C413A}"/>
              </a:ext>
            </a:extLst>
          </p:cNvPr>
          <p:cNvGraphicFramePr>
            <a:graphicFrameLocks noGrp="1"/>
          </p:cNvGraphicFramePr>
          <p:nvPr>
            <p:extLst>
              <p:ext uri="{D42A27DB-BD31-4B8C-83A1-F6EECF244321}">
                <p14:modId xmlns:p14="http://schemas.microsoft.com/office/powerpoint/2010/main" val="3264632207"/>
              </p:ext>
            </p:extLst>
          </p:nvPr>
        </p:nvGraphicFramePr>
        <p:xfrm>
          <a:off x="262759" y="2718557"/>
          <a:ext cx="11922131" cy="4202973"/>
        </p:xfrm>
        <a:graphic>
          <a:graphicData uri="http://schemas.openxmlformats.org/drawingml/2006/table">
            <a:tbl>
              <a:tblPr firstRow="1" bandRow="1">
                <a:tableStyleId>{5940675A-B579-460E-94D1-54222C63F5DA}</a:tableStyleId>
              </a:tblPr>
              <a:tblGrid>
                <a:gridCol w="2195619">
                  <a:extLst>
                    <a:ext uri="{9D8B030D-6E8A-4147-A177-3AD203B41FA5}">
                      <a16:colId xmlns:a16="http://schemas.microsoft.com/office/drawing/2014/main" val="1093481931"/>
                    </a:ext>
                  </a:extLst>
                </a:gridCol>
                <a:gridCol w="3242664">
                  <a:extLst>
                    <a:ext uri="{9D8B030D-6E8A-4147-A177-3AD203B41FA5}">
                      <a16:colId xmlns:a16="http://schemas.microsoft.com/office/drawing/2014/main" val="327196794"/>
                    </a:ext>
                  </a:extLst>
                </a:gridCol>
                <a:gridCol w="3240776">
                  <a:extLst>
                    <a:ext uri="{9D8B030D-6E8A-4147-A177-3AD203B41FA5}">
                      <a16:colId xmlns:a16="http://schemas.microsoft.com/office/drawing/2014/main" val="1356584690"/>
                    </a:ext>
                  </a:extLst>
                </a:gridCol>
                <a:gridCol w="3243072">
                  <a:extLst>
                    <a:ext uri="{9D8B030D-6E8A-4147-A177-3AD203B41FA5}">
                      <a16:colId xmlns:a16="http://schemas.microsoft.com/office/drawing/2014/main" val="1715089296"/>
                    </a:ext>
                  </a:extLst>
                </a:gridCol>
              </a:tblGrid>
              <a:tr h="452864">
                <a:tc>
                  <a:txBody>
                    <a:bodyPr/>
                    <a:lstStyle/>
                    <a:p>
                      <a:pPr>
                        <a:buFontTx/>
                        <a:buNone/>
                      </a:pPr>
                      <a:endParaRPr lang="sv-SE" sz="2800" b="0" i="0" dirty="0">
                        <a:solidFill>
                          <a:schemeClr val="tx1">
                            <a:lumMod val="90000"/>
                            <a:lumOff val="10000"/>
                          </a:schemeClr>
                        </a:solidFill>
                        <a:latin typeface="IBM Plex Sans" panose="020B0503050203000203" pitchFamily="34" charset="0"/>
                        <a:cs typeface="Space Grotesk Medium"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buFontTx/>
                        <a:buNone/>
                      </a:pPr>
                      <a:endParaRPr lang="sv-SE" sz="2000" b="0" i="0">
                        <a:solidFill>
                          <a:schemeClr val="bg1"/>
                        </a:solidFill>
                        <a:latin typeface="IBM Plex Sans" panose="020B0503050203000203" pitchFamily="34" charset="0"/>
                        <a:cs typeface="Space Grotesk Medium" pitchFamily="2" charset="77"/>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buFontTx/>
                        <a:buNone/>
                      </a:pPr>
                      <a:endParaRPr lang="sv-SE" sz="2000" b="0" i="0">
                        <a:solidFill>
                          <a:schemeClr val="bg1"/>
                        </a:solidFill>
                        <a:latin typeface="IBM Plex Sans" panose="020B0503050203000203" pitchFamily="34" charset="0"/>
                        <a:cs typeface="Space Grotesk Medium" pitchFamily="2" charset="77"/>
                      </a:endParaRP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buFontTx/>
                        <a:buNone/>
                      </a:pPr>
                      <a:endParaRPr lang="sv-SE" sz="2000" b="0" i="0" dirty="0">
                        <a:solidFill>
                          <a:srgbClr val="092B40"/>
                        </a:solidFill>
                        <a:latin typeface="IBM Plex Sans" panose="020B0503050203000203" pitchFamily="34" charset="0"/>
                        <a:cs typeface="Space Grotesk Medium" pitchFamily="2" charset="77"/>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78009593"/>
                  </a:ext>
                </a:extLst>
              </a:tr>
              <a:tr h="1228271">
                <a:tc>
                  <a:txBody>
                    <a:bodyPr/>
                    <a:lstStyle/>
                    <a:p>
                      <a:pPr>
                        <a:buFontTx/>
                        <a:buNone/>
                      </a:pPr>
                      <a:r>
                        <a:rPr lang="en-GB" sz="1200" b="0" i="0" dirty="0">
                          <a:solidFill>
                            <a:schemeClr val="tx1">
                              <a:lumMod val="90000"/>
                              <a:lumOff val="10000"/>
                            </a:schemeClr>
                          </a:solidFill>
                          <a:latin typeface="Segoe UI" panose="020B0502040204020203" pitchFamily="34" charset="0"/>
                          <a:cs typeface="Segoe UI" panose="020B0502040204020203" pitchFamily="34" charset="0"/>
                        </a:rPr>
                        <a:t>Strategic objectives</a:t>
                      </a:r>
                      <a:endParaRPr lang="sv-SE" sz="1200" b="0" i="0" dirty="0">
                        <a:solidFill>
                          <a:schemeClr val="tx1">
                            <a:lumMod val="90000"/>
                            <a:lumOff val="10000"/>
                          </a:schemeClr>
                        </a:solidFill>
                        <a:latin typeface="Segoe UI" panose="020B0502040204020203" pitchFamily="34" charset="0"/>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171450" indent="-171450">
                        <a:lnSpc>
                          <a:spcPts val="1300"/>
                        </a:lnSpc>
                        <a:buFont typeface="Arial" panose="020B0604020202020204" pitchFamily="34" charset="0"/>
                        <a:buChar char="•"/>
                      </a:pPr>
                      <a:r>
                        <a:rPr lang="en-GB" sz="1000" b="0" i="0" dirty="0">
                          <a:solidFill>
                            <a:schemeClr val="bg1"/>
                          </a:solidFill>
                          <a:latin typeface="Segoe UI" panose="020B0502040204020203" pitchFamily="34" charset="0"/>
                          <a:cs typeface="Segoe UI" panose="020B0502040204020203" pitchFamily="34" charset="0"/>
                        </a:rPr>
                        <a:t>Minimize consumption of resources</a:t>
                      </a:r>
                    </a:p>
                    <a:p>
                      <a:pPr marL="171450" indent="-171450">
                        <a:lnSpc>
                          <a:spcPts val="1300"/>
                        </a:lnSpc>
                        <a:buFont typeface="Arial" panose="020B0604020202020204" pitchFamily="34" charset="0"/>
                        <a:buChar char="•"/>
                      </a:pPr>
                      <a:r>
                        <a:rPr lang="en-GB" sz="1000" b="0" i="0" dirty="0">
                          <a:solidFill>
                            <a:schemeClr val="bg1"/>
                          </a:solidFill>
                          <a:latin typeface="Segoe UI" panose="020B0502040204020203" pitchFamily="34" charset="0"/>
                          <a:cs typeface="Segoe UI" panose="020B0502040204020203" pitchFamily="34" charset="0"/>
                        </a:rPr>
                        <a:t>Preserve aquatic ecosystems</a:t>
                      </a:r>
                      <a:endParaRPr lang="sv-SE" sz="1000" b="0" i="0" dirty="0">
                        <a:solidFill>
                          <a:schemeClr val="bg1"/>
                        </a:solidFill>
                        <a:latin typeface="Segoe UI" panose="020B0502040204020203" pitchFamily="34" charset="0"/>
                        <a:cs typeface="Segoe UI" panose="020B0502040204020203" pitchFamily="34" charset="0"/>
                      </a:endParaRPr>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1450" indent="-171450" algn="l" defTabSz="914400" rtl="0" eaLnBrk="1" latinLnBrk="0" hangingPunct="1">
                        <a:lnSpc>
                          <a:spcPts val="1300"/>
                        </a:lnSpc>
                        <a:buFont typeface="Arial" panose="020B0604020202020204" pitchFamily="34" charset="0"/>
                        <a:buChar char="•"/>
                      </a:pPr>
                      <a:r>
                        <a:rPr lang="en-US" sz="1000" b="0" i="0" kern="1200" dirty="0">
                          <a:solidFill>
                            <a:schemeClr val="bg1"/>
                          </a:solidFill>
                          <a:latin typeface="Segoe UI" panose="020B0502040204020203" pitchFamily="34" charset="0"/>
                          <a:ea typeface="+mn-ea"/>
                          <a:cs typeface="Segoe UI" panose="020B0502040204020203" pitchFamily="34" charset="0"/>
                        </a:rPr>
                        <a:t>Safe working environments for own employees and </a:t>
                      </a:r>
                      <a:r>
                        <a:rPr lang="en-US" sz="1000" b="0" i="0" kern="1200" dirty="0" err="1">
                          <a:solidFill>
                            <a:schemeClr val="bg1"/>
                          </a:solidFill>
                          <a:latin typeface="Segoe UI" panose="020B0502040204020203" pitchFamily="34" charset="0"/>
                          <a:ea typeface="+mn-ea"/>
                          <a:cs typeface="Segoe UI" panose="020B0502040204020203" pitchFamily="34" charset="0"/>
                        </a:rPr>
                        <a:t>subsuppliers</a:t>
                      </a:r>
                      <a:endParaRPr lang="sv-SE" sz="1000" b="0" i="0" kern="1200" dirty="0">
                        <a:solidFill>
                          <a:schemeClr val="bg1"/>
                        </a:solidFill>
                        <a:latin typeface="Segoe UI" panose="020B0502040204020203" pitchFamily="34" charset="0"/>
                        <a:ea typeface="+mn-ea"/>
                        <a:cs typeface="Segoe UI" panose="020B0502040204020203"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1450" indent="-171450" algn="l" defTabSz="914400" rtl="0" eaLnBrk="1" latinLnBrk="0" hangingPunct="1">
                        <a:lnSpc>
                          <a:spcPts val="1300"/>
                        </a:lnSpc>
                        <a:buFont typeface="Arial" panose="020B0604020202020204" pitchFamily="34" charset="0"/>
                        <a:buChar char="•"/>
                      </a:pPr>
                      <a:r>
                        <a:rPr lang="en-GB" sz="1000" b="0" i="0" kern="1200" dirty="0">
                          <a:solidFill>
                            <a:srgbClr val="092B40"/>
                          </a:solidFill>
                          <a:latin typeface="Segoe UI" panose="020B0502040204020203" pitchFamily="34" charset="0"/>
                          <a:ea typeface="+mn-ea"/>
                          <a:cs typeface="Segoe UI" panose="020B0502040204020203" pitchFamily="34" charset="0"/>
                        </a:rPr>
                        <a:t>Trusted partner by all stakeholders</a:t>
                      </a:r>
                      <a:endParaRPr lang="sv-SE" sz="1000" b="0" i="0" kern="1200" dirty="0">
                        <a:solidFill>
                          <a:srgbClr val="092B40"/>
                        </a:solidFill>
                        <a:latin typeface="Segoe UI" panose="020B0502040204020203" pitchFamily="34" charset="0"/>
                        <a:ea typeface="+mn-ea"/>
                        <a:cs typeface="Segoe UI" panose="020B0502040204020203" pitchFamily="34" charset="0"/>
                      </a:endParaRPr>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3577748"/>
                  </a:ext>
                </a:extLst>
              </a:tr>
              <a:tr h="1228271">
                <a:tc>
                  <a:txBody>
                    <a:bodyPr/>
                    <a:lstStyle/>
                    <a:p>
                      <a:pPr>
                        <a:buFontTx/>
                        <a:buNone/>
                      </a:pPr>
                      <a:r>
                        <a:rPr lang="en-GB" sz="1200" b="0" i="0" dirty="0">
                          <a:solidFill>
                            <a:schemeClr val="tx1">
                              <a:lumMod val="90000"/>
                              <a:lumOff val="10000"/>
                            </a:schemeClr>
                          </a:solidFill>
                          <a:latin typeface="Segoe UI" panose="020B0502040204020203" pitchFamily="34" charset="0"/>
                          <a:cs typeface="Segoe UI" panose="020B0502040204020203" pitchFamily="34" charset="0"/>
                        </a:rPr>
                        <a:t>Current key focus area</a:t>
                      </a:r>
                      <a:endParaRPr lang="sv-SE" sz="1200" b="0" i="0" dirty="0">
                        <a:solidFill>
                          <a:schemeClr val="tx1">
                            <a:lumMod val="90000"/>
                            <a:lumOff val="10000"/>
                          </a:schemeClr>
                        </a:solidFill>
                        <a:latin typeface="Segoe UI" panose="020B0502040204020203" pitchFamily="34" charset="0"/>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171450" indent="-171450">
                        <a:lnSpc>
                          <a:spcPts val="1300"/>
                        </a:lnSpc>
                        <a:buFont typeface="Arial" panose="020B0604020202020204" pitchFamily="34" charset="0"/>
                        <a:buChar char="•"/>
                      </a:pPr>
                      <a:r>
                        <a:rPr lang="en-GB" sz="1000" b="0" i="0">
                          <a:solidFill>
                            <a:schemeClr val="bg1"/>
                          </a:solidFill>
                          <a:latin typeface="Segoe UI" panose="020B0502040204020203" pitchFamily="34" charset="0"/>
                          <a:cs typeface="Segoe UI" panose="020B0502040204020203" pitchFamily="34" charset="0"/>
                        </a:rPr>
                        <a:t>Minimizing climate impact</a:t>
                      </a:r>
                      <a:endParaRPr lang="sv-SE" sz="1000" b="0" i="0">
                        <a:solidFill>
                          <a:schemeClr val="bg1"/>
                        </a:solidFill>
                        <a:latin typeface="Segoe UI" panose="020B0502040204020203" pitchFamily="34" charset="0"/>
                        <a:cs typeface="Segoe UI" panose="020B0502040204020203" pitchFamily="34" charset="0"/>
                      </a:endParaRPr>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1450" indent="-171450">
                        <a:lnSpc>
                          <a:spcPts val="1300"/>
                        </a:lnSpc>
                        <a:buFont typeface="Arial" panose="020B0604020202020204" pitchFamily="34" charset="0"/>
                        <a:buChar char="•"/>
                      </a:pPr>
                      <a:r>
                        <a:rPr lang="en-GB" sz="1000" b="0" i="0" dirty="0">
                          <a:solidFill>
                            <a:schemeClr val="bg1"/>
                          </a:solidFill>
                          <a:latin typeface="Segoe UI" panose="020B0502040204020203" pitchFamily="34" charset="0"/>
                          <a:cs typeface="Segoe UI" panose="020B0502040204020203" pitchFamily="34" charset="0"/>
                        </a:rPr>
                        <a:t>Employee health and safety</a:t>
                      </a:r>
                      <a:endParaRPr lang="sv-SE" sz="1000" b="0" i="0" dirty="0">
                        <a:solidFill>
                          <a:schemeClr val="bg1"/>
                        </a:solidFill>
                        <a:latin typeface="Segoe UI" panose="020B0502040204020203" pitchFamily="34" charset="0"/>
                        <a:cs typeface="Segoe UI" panose="020B0502040204020203"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1450" indent="-171450">
                        <a:lnSpc>
                          <a:spcPts val="1300"/>
                        </a:lnSpc>
                        <a:buFont typeface="Arial" panose="020B0604020202020204" pitchFamily="34" charset="0"/>
                        <a:buChar char="•"/>
                      </a:pPr>
                      <a:r>
                        <a:rPr lang="en-GB" sz="1000" b="0" i="0" dirty="0">
                          <a:solidFill>
                            <a:srgbClr val="092B40"/>
                          </a:solidFill>
                          <a:latin typeface="Segoe UI" panose="020B0502040204020203" pitchFamily="34" charset="0"/>
                          <a:cs typeface="Segoe UI" panose="020B0502040204020203" pitchFamily="34" charset="0"/>
                        </a:rPr>
                        <a:t>Sustainable supply chain, including workers in the value chain</a:t>
                      </a:r>
                      <a:endParaRPr lang="sv-SE" sz="1000" b="0" i="0" dirty="0">
                        <a:solidFill>
                          <a:srgbClr val="092B40"/>
                        </a:solidFill>
                        <a:latin typeface="Segoe UI" panose="020B0502040204020203" pitchFamily="34" charset="0"/>
                        <a:cs typeface="Segoe UI" panose="020B0502040204020203" pitchFamily="34" charset="0"/>
                      </a:endParaRPr>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44013578"/>
                  </a:ext>
                </a:extLst>
              </a:tr>
              <a:tr h="1228271">
                <a:tc>
                  <a:txBody>
                    <a:bodyPr/>
                    <a:lstStyle/>
                    <a:p>
                      <a:pPr>
                        <a:buFontTx/>
                        <a:buNone/>
                      </a:pPr>
                      <a:r>
                        <a:rPr lang="en-GB" sz="1200" b="1" i="0">
                          <a:solidFill>
                            <a:schemeClr val="tx1">
                              <a:lumMod val="90000"/>
                              <a:lumOff val="10000"/>
                            </a:schemeClr>
                          </a:solidFill>
                          <a:latin typeface="Segoe UI" panose="020B0502040204020203" pitchFamily="34" charset="0"/>
                          <a:cs typeface="Segoe UI" panose="020B0502040204020203" pitchFamily="34" charset="0"/>
                        </a:rPr>
                        <a:t>Key performance</a:t>
                      </a:r>
                      <a:br>
                        <a:rPr lang="en-GB" sz="1200" b="1" i="0">
                          <a:solidFill>
                            <a:schemeClr val="tx1">
                              <a:lumMod val="90000"/>
                              <a:lumOff val="10000"/>
                            </a:schemeClr>
                          </a:solidFill>
                          <a:latin typeface="Segoe UI" panose="020B0502040204020203" pitchFamily="34" charset="0"/>
                          <a:cs typeface="Segoe UI" panose="020B0502040204020203" pitchFamily="34" charset="0"/>
                        </a:rPr>
                      </a:br>
                      <a:r>
                        <a:rPr lang="en-GB" sz="1200" b="1" i="0">
                          <a:solidFill>
                            <a:schemeClr val="tx1">
                              <a:lumMod val="90000"/>
                              <a:lumOff val="10000"/>
                            </a:schemeClr>
                          </a:solidFill>
                          <a:latin typeface="Segoe UI" panose="020B0502040204020203" pitchFamily="34" charset="0"/>
                          <a:cs typeface="Segoe UI" panose="020B0502040204020203" pitchFamily="34" charset="0"/>
                        </a:rPr>
                        <a:t>indicators 2025</a:t>
                      </a:r>
                      <a:endParaRPr lang="sv-SE" sz="1200" b="1" i="0">
                        <a:solidFill>
                          <a:schemeClr val="tx1">
                            <a:lumMod val="90000"/>
                            <a:lumOff val="10000"/>
                          </a:schemeClr>
                        </a:solidFill>
                        <a:latin typeface="Segoe UI" panose="020B0502040204020203" pitchFamily="34" charset="0"/>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defTabSz="914400" rtl="0" eaLnBrk="1" latinLnBrk="0" hangingPunct="1">
                        <a:lnSpc>
                          <a:spcPts val="1300"/>
                        </a:lnSpc>
                        <a:buFont typeface="Arial" panose="020B0604020202020204" pitchFamily="34" charset="0"/>
                        <a:buChar char="•"/>
                      </a:pPr>
                      <a:r>
                        <a:rPr lang="sv-SE" sz="1000" b="1" i="0" kern="1200">
                          <a:solidFill>
                            <a:schemeClr val="bg1"/>
                          </a:solidFill>
                          <a:latin typeface="Segoe UI" panose="020B0502040204020203" pitchFamily="34" charset="0"/>
                          <a:ea typeface="+mn-ea"/>
                          <a:cs typeface="Segoe UI" panose="020B0502040204020203" pitchFamily="34" charset="0"/>
                        </a:rPr>
                        <a:t>GHG emissions per tkm for the liner service</a:t>
                      </a:r>
                    </a:p>
                    <a:p>
                      <a:pPr marL="171450" indent="-171450" algn="l" defTabSz="914400" rtl="0" eaLnBrk="1" latinLnBrk="0" hangingPunct="1">
                        <a:lnSpc>
                          <a:spcPts val="1300"/>
                        </a:lnSpc>
                        <a:buFont typeface="Arial" panose="020B0604020202020204" pitchFamily="34" charset="0"/>
                        <a:buChar char="•"/>
                      </a:pPr>
                      <a:r>
                        <a:rPr lang="sv-SE" sz="1000" b="1" i="0" kern="1200">
                          <a:solidFill>
                            <a:schemeClr val="bg1"/>
                          </a:solidFill>
                          <a:latin typeface="Segoe UI" panose="020B0502040204020203" pitchFamily="34" charset="0"/>
                          <a:ea typeface="+mn-ea"/>
                          <a:cs typeface="Segoe UI" panose="020B0502040204020203" pitchFamily="34" charset="0"/>
                        </a:rPr>
                        <a:t>HVO systematically offered to customers for road transport</a:t>
                      </a:r>
                    </a:p>
                  </a:txBody>
                  <a:tcPr anchor="ctr">
                    <a:lnL w="12700" cap="flat" cmpd="sng" algn="ctr">
                      <a:noFill/>
                      <a:prstDash val="solid"/>
                      <a:round/>
                      <a:headEnd type="none" w="med" len="med"/>
                      <a:tailEnd type="none" w="med" len="med"/>
                    </a:lnL>
                    <a:lnR w="12700" cmpd="sng">
                      <a:noFill/>
                    </a:lnR>
                    <a:lnT w="19050" cap="flat" cmpd="sng" algn="ctr">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defTabSz="914400" rtl="0" eaLnBrk="1" latinLnBrk="0" hangingPunct="1">
                        <a:lnSpc>
                          <a:spcPts val="1300"/>
                        </a:lnSpc>
                        <a:buFont typeface="Arial" panose="020B0604020202020204" pitchFamily="34" charset="0"/>
                        <a:buChar char="•"/>
                      </a:pPr>
                      <a:r>
                        <a:rPr lang="sv-SE" sz="1000" b="1" i="0" kern="1200">
                          <a:solidFill>
                            <a:schemeClr val="bg1"/>
                          </a:solidFill>
                          <a:latin typeface="Segoe UI" panose="020B0502040204020203" pitchFamily="34" charset="0"/>
                          <a:ea typeface="+mn-ea"/>
                          <a:cs typeface="Segoe UI" panose="020B0502040204020203" pitchFamily="34" charset="0"/>
                        </a:rPr>
                        <a:t>No lost time incidents and accidents in the year </a:t>
                      </a:r>
                    </a:p>
                  </a:txBody>
                  <a:tcPr anchor="ctr">
                    <a:lnL w="12700" cmpd="sng">
                      <a:noFill/>
                    </a:lnL>
                    <a:lnR w="12700" cmpd="sng">
                      <a:noFill/>
                    </a:lnR>
                    <a:lnT w="19050" cap="flat" cmpd="sng" algn="ctr">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14400" rtl="0" eaLnBrk="1" fontAlgn="auto" latinLnBrk="0" hangingPunct="1">
                        <a:lnSpc>
                          <a:spcPts val="1300"/>
                        </a:lnSpc>
                        <a:spcBef>
                          <a:spcPts val="0"/>
                        </a:spcBef>
                        <a:spcAft>
                          <a:spcPts val="0"/>
                        </a:spcAft>
                        <a:buClrTx/>
                        <a:buSzTx/>
                        <a:buFont typeface="Arial" panose="020B0604020202020204" pitchFamily="34" charset="0"/>
                        <a:buChar char="•"/>
                        <a:tabLst/>
                        <a:defRPr/>
                      </a:pPr>
                      <a:r>
                        <a:rPr lang="en-US" sz="1000" b="1" i="0" kern="1200">
                          <a:solidFill>
                            <a:srgbClr val="092B40"/>
                          </a:solidFill>
                          <a:latin typeface="Segoe UI" panose="020B0502040204020203" pitchFamily="34" charset="0"/>
                          <a:ea typeface="+mn-ea"/>
                          <a:cs typeface="Segoe UI" panose="020B0502040204020203" pitchFamily="34" charset="0"/>
                        </a:rPr>
                        <a:t>Increase the share of suppliers whose contracts reference the Supplier Code of Conduct</a:t>
                      </a:r>
                    </a:p>
                  </a:txBody>
                  <a:tcPr anchor="ctr">
                    <a:lnL w="12700" cmpd="sng">
                      <a:noFill/>
                    </a:lnL>
                    <a:lnR w="12700" cap="flat" cmpd="sng" algn="ctr">
                      <a:noFill/>
                      <a:prstDash val="solid"/>
                      <a:round/>
                      <a:headEnd type="none" w="med" len="med"/>
                      <a:tailEnd type="none" w="med" len="med"/>
                    </a:lnR>
                    <a:lnT w="19050" cap="flat" cmpd="sng" algn="ctr">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61409"/>
                  </a:ext>
                </a:extLst>
              </a:tr>
            </a:tbl>
          </a:graphicData>
        </a:graphic>
      </p:graphicFrame>
      <p:sp>
        <p:nvSpPr>
          <p:cNvPr id="12" name="textruta 11">
            <a:extLst>
              <a:ext uri="{FF2B5EF4-FFF2-40B4-BE49-F238E27FC236}">
                <a16:creationId xmlns:a16="http://schemas.microsoft.com/office/drawing/2014/main" id="{0F17E6E8-7DB6-CC1E-62E8-66CD91240916}"/>
              </a:ext>
            </a:extLst>
          </p:cNvPr>
          <p:cNvSpPr txBox="1"/>
          <p:nvPr/>
        </p:nvSpPr>
        <p:spPr>
          <a:xfrm>
            <a:off x="15363186" y="213388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A2B40"/>
              </a:solidFill>
              <a:effectLst/>
              <a:uLnTx/>
              <a:uFillTx/>
              <a:latin typeface="Aptos" panose="02110004020202020204"/>
              <a:ea typeface="+mn-ea"/>
              <a:cs typeface="+mn-cs"/>
            </a:endParaRPr>
          </a:p>
        </p:txBody>
      </p:sp>
      <p:grpSp>
        <p:nvGrpSpPr>
          <p:cNvPr id="56" name="Grupp 55">
            <a:extLst>
              <a:ext uri="{FF2B5EF4-FFF2-40B4-BE49-F238E27FC236}">
                <a16:creationId xmlns:a16="http://schemas.microsoft.com/office/drawing/2014/main" id="{A03958A7-B2D7-548D-D415-9280E15C90B2}"/>
              </a:ext>
            </a:extLst>
          </p:cNvPr>
          <p:cNvGrpSpPr/>
          <p:nvPr/>
        </p:nvGrpSpPr>
        <p:grpSpPr>
          <a:xfrm>
            <a:off x="4931151" y="2743327"/>
            <a:ext cx="567067" cy="567067"/>
            <a:chOff x="4594347" y="1867208"/>
            <a:chExt cx="811987" cy="811987"/>
          </a:xfrm>
        </p:grpSpPr>
        <p:pic>
          <p:nvPicPr>
            <p:cNvPr id="35" name="Graphic 18" descr="Open hand with plant with solid fill">
              <a:extLst>
                <a:ext uri="{FF2B5EF4-FFF2-40B4-BE49-F238E27FC236}">
                  <a16:creationId xmlns:a16="http://schemas.microsoft.com/office/drawing/2014/main" id="{AD7C724F-71C0-7834-4A12-5C730B2B10A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83706" y="2075747"/>
              <a:ext cx="405336" cy="405336"/>
            </a:xfrm>
            <a:prstGeom prst="rect">
              <a:avLst/>
            </a:prstGeom>
          </p:spPr>
        </p:pic>
        <p:sp>
          <p:nvSpPr>
            <p:cNvPr id="44" name="Ellips 43">
              <a:extLst>
                <a:ext uri="{FF2B5EF4-FFF2-40B4-BE49-F238E27FC236}">
                  <a16:creationId xmlns:a16="http://schemas.microsoft.com/office/drawing/2014/main" id="{F10D59C0-211B-5A7D-D069-0B218180F147}"/>
                </a:ext>
              </a:extLst>
            </p:cNvPr>
            <p:cNvSpPr/>
            <p:nvPr/>
          </p:nvSpPr>
          <p:spPr>
            <a:xfrm>
              <a:off x="4594347" y="1867208"/>
              <a:ext cx="811987" cy="811987"/>
            </a:xfrm>
            <a:prstGeom prst="ellipse">
              <a:avLst/>
            </a:prstGeom>
            <a:noFill/>
            <a:ln>
              <a:solidFill>
                <a:srgbClr val="D4F1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Aptos" panose="02110004020202020204"/>
                <a:ea typeface="+mn-ea"/>
                <a:cs typeface="+mn-cs"/>
              </a:endParaRPr>
            </a:p>
          </p:txBody>
        </p:sp>
      </p:grpSp>
      <p:grpSp>
        <p:nvGrpSpPr>
          <p:cNvPr id="57" name="Grupp 56">
            <a:extLst>
              <a:ext uri="{FF2B5EF4-FFF2-40B4-BE49-F238E27FC236}">
                <a16:creationId xmlns:a16="http://schemas.microsoft.com/office/drawing/2014/main" id="{050175C1-074A-D40C-1EA4-A9C0521CFC9D}"/>
              </a:ext>
            </a:extLst>
          </p:cNvPr>
          <p:cNvGrpSpPr/>
          <p:nvPr/>
        </p:nvGrpSpPr>
        <p:grpSpPr>
          <a:xfrm>
            <a:off x="8244838" y="2763680"/>
            <a:ext cx="567067" cy="567067"/>
            <a:chOff x="6880759" y="1743893"/>
            <a:chExt cx="811987" cy="811987"/>
          </a:xfrm>
        </p:grpSpPr>
        <p:grpSp>
          <p:nvGrpSpPr>
            <p:cNvPr id="37" name="Group 19">
              <a:extLst>
                <a:ext uri="{FF2B5EF4-FFF2-40B4-BE49-F238E27FC236}">
                  <a16:creationId xmlns:a16="http://schemas.microsoft.com/office/drawing/2014/main" id="{2EEC19BE-FEC9-3540-471E-BC20DF40460F}"/>
                </a:ext>
              </a:extLst>
            </p:cNvPr>
            <p:cNvGrpSpPr/>
            <p:nvPr/>
          </p:nvGrpSpPr>
          <p:grpSpPr>
            <a:xfrm>
              <a:off x="7094616" y="1980076"/>
              <a:ext cx="404131" cy="410348"/>
              <a:chOff x="7258050" y="3016250"/>
              <a:chExt cx="825500" cy="838200"/>
            </a:xfrm>
            <a:solidFill>
              <a:srgbClr val="D5FC79"/>
            </a:solidFill>
          </p:grpSpPr>
          <p:pic>
            <p:nvPicPr>
              <p:cNvPr id="38" name="Graphic 20" descr="City with solid fill">
                <a:extLst>
                  <a:ext uri="{FF2B5EF4-FFF2-40B4-BE49-F238E27FC236}">
                    <a16:creationId xmlns:a16="http://schemas.microsoft.com/office/drawing/2014/main" id="{A93A4130-9CE0-372C-0C79-A493E60CDF4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258050" y="3016250"/>
                <a:ext cx="495300" cy="495300"/>
              </a:xfrm>
              <a:prstGeom prst="rect">
                <a:avLst/>
              </a:prstGeom>
            </p:spPr>
          </p:pic>
          <p:pic>
            <p:nvPicPr>
              <p:cNvPr id="39" name="Graphic 21" descr="Group with solid fill">
                <a:extLst>
                  <a:ext uri="{FF2B5EF4-FFF2-40B4-BE49-F238E27FC236}">
                    <a16:creationId xmlns:a16="http://schemas.microsoft.com/office/drawing/2014/main" id="{937B1CAA-3F3D-7969-6058-9A39EB39A54A}"/>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543800" y="3314700"/>
                <a:ext cx="539750" cy="539750"/>
              </a:xfrm>
              <a:prstGeom prst="rect">
                <a:avLst/>
              </a:prstGeom>
            </p:spPr>
          </p:pic>
        </p:grpSp>
        <p:sp>
          <p:nvSpPr>
            <p:cNvPr id="45" name="Ellips 44">
              <a:extLst>
                <a:ext uri="{FF2B5EF4-FFF2-40B4-BE49-F238E27FC236}">
                  <a16:creationId xmlns:a16="http://schemas.microsoft.com/office/drawing/2014/main" id="{6CB3BE86-DA6D-0298-7AFB-36EE85F5A1E6}"/>
                </a:ext>
              </a:extLst>
            </p:cNvPr>
            <p:cNvSpPr/>
            <p:nvPr/>
          </p:nvSpPr>
          <p:spPr>
            <a:xfrm>
              <a:off x="6880759" y="1743893"/>
              <a:ext cx="811987" cy="811987"/>
            </a:xfrm>
            <a:prstGeom prst="ellipse">
              <a:avLst/>
            </a:prstGeom>
            <a:noFill/>
            <a:ln>
              <a:solidFill>
                <a:srgbClr val="35C7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Aptos" panose="02110004020202020204"/>
                <a:ea typeface="+mn-ea"/>
                <a:cs typeface="+mn-cs"/>
              </a:endParaRPr>
            </a:p>
          </p:txBody>
        </p:sp>
      </p:grpSp>
      <p:grpSp>
        <p:nvGrpSpPr>
          <p:cNvPr id="58" name="Grupp 57">
            <a:extLst>
              <a:ext uri="{FF2B5EF4-FFF2-40B4-BE49-F238E27FC236}">
                <a16:creationId xmlns:a16="http://schemas.microsoft.com/office/drawing/2014/main" id="{43C7D499-2946-4996-73BE-1425F80FD484}"/>
              </a:ext>
            </a:extLst>
          </p:cNvPr>
          <p:cNvGrpSpPr/>
          <p:nvPr/>
        </p:nvGrpSpPr>
        <p:grpSpPr>
          <a:xfrm>
            <a:off x="11520363" y="2701558"/>
            <a:ext cx="567067" cy="567067"/>
            <a:chOff x="9617213" y="1728995"/>
            <a:chExt cx="811987" cy="811987"/>
          </a:xfrm>
        </p:grpSpPr>
        <p:pic>
          <p:nvPicPr>
            <p:cNvPr id="40" name="Graphic 22" descr="Handshake with solid fill">
              <a:extLst>
                <a:ext uri="{FF2B5EF4-FFF2-40B4-BE49-F238E27FC236}">
                  <a16:creationId xmlns:a16="http://schemas.microsoft.com/office/drawing/2014/main" id="{CF89E02A-BD90-626B-B1D3-BC7D33A9345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81960" y="1941058"/>
              <a:ext cx="461458" cy="461458"/>
            </a:xfrm>
            <a:prstGeom prst="rect">
              <a:avLst/>
            </a:prstGeom>
          </p:spPr>
        </p:pic>
        <p:sp>
          <p:nvSpPr>
            <p:cNvPr id="46" name="Ellips 45">
              <a:extLst>
                <a:ext uri="{FF2B5EF4-FFF2-40B4-BE49-F238E27FC236}">
                  <a16:creationId xmlns:a16="http://schemas.microsoft.com/office/drawing/2014/main" id="{87B99ABF-7B8B-6ABD-B9B1-B7754E6F0BB4}"/>
                </a:ext>
              </a:extLst>
            </p:cNvPr>
            <p:cNvSpPr/>
            <p:nvPr/>
          </p:nvSpPr>
          <p:spPr>
            <a:xfrm>
              <a:off x="9617213" y="1728995"/>
              <a:ext cx="811987" cy="811987"/>
            </a:xfrm>
            <a:prstGeom prst="ellipse">
              <a:avLst/>
            </a:prstGeom>
            <a:noFill/>
            <a:ln>
              <a:solidFill>
                <a:srgbClr val="1A59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Aptos" panose="02110004020202020204"/>
                <a:ea typeface="+mn-ea"/>
                <a:cs typeface="+mn-cs"/>
              </a:endParaRPr>
            </a:p>
          </p:txBody>
        </p:sp>
      </p:grpSp>
      <p:sp>
        <p:nvSpPr>
          <p:cNvPr id="11" name="textruta 10">
            <a:extLst>
              <a:ext uri="{FF2B5EF4-FFF2-40B4-BE49-F238E27FC236}">
                <a16:creationId xmlns:a16="http://schemas.microsoft.com/office/drawing/2014/main" id="{126861B6-808C-4CAD-BA01-97B73F9ACAD0}"/>
              </a:ext>
            </a:extLst>
          </p:cNvPr>
          <p:cNvSpPr txBox="1"/>
          <p:nvPr/>
        </p:nvSpPr>
        <p:spPr>
          <a:xfrm>
            <a:off x="6096000" y="2799668"/>
            <a:ext cx="239467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Social</a:t>
            </a:r>
            <a:endParaRPr kumimoji="0" lang="sv-SE" sz="1800" b="0" i="0" u="none" strike="noStrike" kern="1200" cap="none" spc="0" normalizeH="0" baseline="0" noProof="0" dirty="0">
              <a:ln>
                <a:noFill/>
              </a:ln>
              <a:solidFill>
                <a:srgbClr val="0A2B40"/>
              </a:solidFill>
              <a:effectLst/>
              <a:uLnTx/>
              <a:uFillTx/>
              <a:latin typeface="Segoe UI" panose="020B0502040204020203" pitchFamily="34" charset="0"/>
              <a:cs typeface="Segoe UI" panose="020B0502040204020203" pitchFamily="34" charset="0"/>
            </a:endParaRPr>
          </a:p>
        </p:txBody>
      </p:sp>
      <p:sp>
        <p:nvSpPr>
          <p:cNvPr id="14" name="textruta 13">
            <a:extLst>
              <a:ext uri="{FF2B5EF4-FFF2-40B4-BE49-F238E27FC236}">
                <a16:creationId xmlns:a16="http://schemas.microsoft.com/office/drawing/2014/main" id="{F84C5B9C-E0A7-5D1C-6027-7098BAFA7AE7}"/>
              </a:ext>
            </a:extLst>
          </p:cNvPr>
          <p:cNvSpPr txBox="1"/>
          <p:nvPr/>
        </p:nvSpPr>
        <p:spPr>
          <a:xfrm>
            <a:off x="2813582" y="2799668"/>
            <a:ext cx="179295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Environment</a:t>
            </a:r>
            <a:endParaRPr kumimoji="0" lang="sv-SE" sz="1800" b="0"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p:txBody>
      </p:sp>
      <p:sp>
        <p:nvSpPr>
          <p:cNvPr id="16" name="textruta 15">
            <a:extLst>
              <a:ext uri="{FF2B5EF4-FFF2-40B4-BE49-F238E27FC236}">
                <a16:creationId xmlns:a16="http://schemas.microsoft.com/office/drawing/2014/main" id="{4840E3EC-E8A6-9519-31B0-77B85542D77B}"/>
              </a:ext>
            </a:extLst>
          </p:cNvPr>
          <p:cNvSpPr txBox="1"/>
          <p:nvPr/>
        </p:nvSpPr>
        <p:spPr>
          <a:xfrm>
            <a:off x="9399936" y="2799668"/>
            <a:ext cx="198821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92B40"/>
                </a:solidFill>
                <a:effectLst/>
                <a:uLnTx/>
                <a:uFillTx/>
                <a:latin typeface="Segoe UI" panose="020B0502040204020203" pitchFamily="34" charset="0"/>
                <a:cs typeface="Segoe UI" panose="020B0502040204020203" pitchFamily="34" charset="0"/>
              </a:rPr>
              <a:t>Governance</a:t>
            </a:r>
            <a:endParaRPr kumimoji="0" lang="sv-SE" sz="1800" b="0" i="0" u="none" strike="noStrike" kern="1200" cap="none" spc="0" normalizeH="0" baseline="0" noProof="0" dirty="0">
              <a:ln>
                <a:noFill/>
              </a:ln>
              <a:solidFill>
                <a:srgbClr val="092B40"/>
              </a:solidFill>
              <a:effectLst/>
              <a:uLnTx/>
              <a:uFillTx/>
              <a:latin typeface="Segoe UI" panose="020B0502040204020203" pitchFamily="34" charset="0"/>
              <a:cs typeface="Segoe UI" panose="020B0502040204020203" pitchFamily="34" charset="0"/>
            </a:endParaRPr>
          </a:p>
        </p:txBody>
      </p:sp>
      <p:sp>
        <p:nvSpPr>
          <p:cNvPr id="5" name="Platshållare för bildnummer 2">
            <a:extLst>
              <a:ext uri="{FF2B5EF4-FFF2-40B4-BE49-F238E27FC236}">
                <a16:creationId xmlns:a16="http://schemas.microsoft.com/office/drawing/2014/main" id="{58D0258C-9DC5-6F44-A30D-3B2B0AF3B035}"/>
              </a:ext>
            </a:extLst>
          </p:cNvPr>
          <p:cNvSpPr txBox="1">
            <a:spLocks/>
          </p:cNvSpPr>
          <p:nvPr/>
        </p:nvSpPr>
        <p:spPr>
          <a:xfrm>
            <a:off x="453097" y="433560"/>
            <a:ext cx="11493587" cy="365125"/>
          </a:xfrm>
          <a:prstGeom prst="rect">
            <a:avLst/>
          </a:prstGeom>
        </p:spPr>
        <p:txBody>
          <a:bodyPr vert="horz" lIns="91440" tIns="45720" rIns="91440" bIns="45720" rtlCol="0" anchor="ctr"/>
          <a:lstStyle>
            <a:defPPr>
              <a:defRPr lang="sv-SE"/>
            </a:defPPr>
            <a:lvl1pPr marL="0" algn="ctr" defTabSz="914400" rtl="0" eaLnBrk="1" latinLnBrk="0" hangingPunct="1">
              <a:defRPr sz="1100" b="0" i="0" kern="1200">
                <a:solidFill>
                  <a:schemeClr val="tx1">
                    <a:lumMod val="90000"/>
                    <a:lumOff val="10000"/>
                  </a:schemeClr>
                </a:solidFill>
                <a:latin typeface="Space Grotesk" pitchFamily="2" charset="77"/>
                <a:ea typeface="+mn-ea"/>
                <a:cs typeface="Space Grotesk"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DC2BDCA-1FDB-7E4C-A94F-84F23A681822}" type="slidenum">
              <a:rPr kumimoji="0" lang="sv-SE" sz="1100" b="0" i="0" u="none" strike="noStrike" kern="1200" cap="none" spc="0" normalizeH="0" baseline="0" noProof="0" smtClean="0">
                <a:ln>
                  <a:noFill/>
                </a:ln>
                <a:solidFill>
                  <a:srgbClr val="EAEAEA">
                    <a:lumMod val="10000"/>
                  </a:srgbClr>
                </a:solidFill>
                <a:effectLst/>
                <a:uLnTx/>
                <a:uFillTx/>
                <a:latin typeface="IBM Plex Sans" panose="020B050305020300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100" b="0" i="0" u="none" strike="noStrike" kern="1200" cap="none" spc="0" normalizeH="0" baseline="0" noProof="0" dirty="0">
              <a:ln>
                <a:noFill/>
              </a:ln>
              <a:solidFill>
                <a:srgbClr val="EAEAEA">
                  <a:lumMod val="10000"/>
                </a:srgbClr>
              </a:solidFill>
              <a:effectLst/>
              <a:uLnTx/>
              <a:uFillTx/>
              <a:latin typeface="IBM Plex Sans" panose="020B0503050203000203" pitchFamily="34" charset="0"/>
            </a:endParaRPr>
          </a:p>
        </p:txBody>
      </p:sp>
      <p:sp>
        <p:nvSpPr>
          <p:cNvPr id="59" name="Platshållare för bildnummer"/>
          <p:cNvSpPr>
            <a:spLocks noGrp="1"/>
          </p:cNvSpPr>
          <p:nvPr>
            <p:ph type="sldNum" sz="quarter" idx="12"/>
          </p:nvPr>
        </p:nvSpPr>
        <p:spPr>
          <a:xfrm>
            <a:off x="10972800" y="6480000"/>
            <a:ext cx="914400" cy="300000"/>
          </a:xfrm>
          <a:prstGeom prst="rect">
            <a:avLst/>
          </a:prstGeom>
        </p:spPr>
        <p:txBody>
          <a:bodyPr/>
          <a:lstStyle/>
          <a:p>
            <a:pPr algn="r"/>
            <a:fld id="{8F4627A7-264D-4B50-9D2A-19BC5D2BB16B}" type="slidenum">
              <a:rPr lang="sv-SE" sz="1200" smtClean="0">
                <a:solidFill>
                  <a:srgbClr val="0E2841"/>
                </a:solidFill>
              </a:rPr>
              <a:pPr algn="r"/>
              <a:t>7</a:t>
            </a:fld>
            <a:endParaRPr lang="sv-SE"/>
          </a:p>
        </p:txBody>
      </p:sp>
    </p:spTree>
    <p:extLst>
      <p:ext uri="{BB962C8B-B14F-4D97-AF65-F5344CB8AC3E}">
        <p14:creationId xmlns:p14="http://schemas.microsoft.com/office/powerpoint/2010/main" val="4270105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05EE395-8F8A-F953-BF53-11CAE5FA72D5}"/>
            </a:ext>
          </a:extLst>
        </p:cNvPr>
        <p:cNvGrpSpPr/>
        <p:nvPr/>
      </p:nvGrpSpPr>
      <p:grpSpPr>
        <a:xfrm>
          <a:off x="0" y="0"/>
          <a:ext cx="0" cy="0"/>
          <a:chOff x="0" y="0"/>
          <a:chExt cx="0" cy="0"/>
        </a:xfrm>
      </p:grpSpPr>
      <p:pic>
        <p:nvPicPr>
          <p:cNvPr id="3082" name="Picture 10" descr="Open sea at dawn with sunlight breaking through clouds">
            <a:extLst>
              <a:ext uri="{FF2B5EF4-FFF2-40B4-BE49-F238E27FC236}">
                <a16:creationId xmlns:a16="http://schemas.microsoft.com/office/drawing/2014/main" id="{20A8272C-F682-4D5B-CF87-B1EBA3BAB944}"/>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2500" b="12500"/>
          <a:stretch/>
        </p:blipFill>
        <p:spPr bwMode="auto">
          <a:xfrm>
            <a:off x="6096000" y="0"/>
            <a:ext cx="6095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3" name="Rektangel 22">
            <a:extLst>
              <a:ext uri="{FF2B5EF4-FFF2-40B4-BE49-F238E27FC236}">
                <a16:creationId xmlns:a16="http://schemas.microsoft.com/office/drawing/2014/main" id="{8D088259-25CA-44CA-F33F-C7BE103A11A5}"/>
              </a:ext>
            </a:extLst>
          </p:cNvPr>
          <p:cNvSpPr/>
          <p:nvPr/>
        </p:nvSpPr>
        <p:spPr>
          <a:xfrm>
            <a:off x="7091645" y="2495456"/>
            <a:ext cx="4302390" cy="3756874"/>
          </a:xfrm>
          <a:prstGeom prst="rect">
            <a:avLst/>
          </a:prstGeom>
          <a:solidFill>
            <a:srgbClr val="0051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sp>
        <p:nvSpPr>
          <p:cNvPr id="20" name="Rektangel 19">
            <a:extLst>
              <a:ext uri="{FF2B5EF4-FFF2-40B4-BE49-F238E27FC236}">
                <a16:creationId xmlns:a16="http://schemas.microsoft.com/office/drawing/2014/main" id="{9C4E07E5-CA35-B22B-700C-DD33D9C7DD33}"/>
              </a:ext>
            </a:extLst>
          </p:cNvPr>
          <p:cNvSpPr/>
          <p:nvPr/>
        </p:nvSpPr>
        <p:spPr>
          <a:xfrm>
            <a:off x="1" y="3766580"/>
            <a:ext cx="6096000" cy="3098800"/>
          </a:xfrm>
          <a:prstGeom prst="rect">
            <a:avLst/>
          </a:prstGeom>
          <a:solidFill>
            <a:srgbClr val="CF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EAEAEA"/>
              </a:solidFill>
              <a:effectLst/>
              <a:uLnTx/>
              <a:uFillTx/>
              <a:latin typeface="Segoe UI" panose="020B0502040204020203" pitchFamily="34" charset="0"/>
              <a:cs typeface="Segoe UI" panose="020B0502040204020203" pitchFamily="34" charset="0"/>
            </a:endParaRPr>
          </a:p>
        </p:txBody>
      </p:sp>
      <p:grpSp>
        <p:nvGrpSpPr>
          <p:cNvPr id="15" name="Grupp 14">
            <a:extLst>
              <a:ext uri="{FF2B5EF4-FFF2-40B4-BE49-F238E27FC236}">
                <a16:creationId xmlns:a16="http://schemas.microsoft.com/office/drawing/2014/main" id="{90B6DD7C-5BB4-6A24-63CC-E381688242F3}"/>
              </a:ext>
            </a:extLst>
          </p:cNvPr>
          <p:cNvGrpSpPr/>
          <p:nvPr/>
        </p:nvGrpSpPr>
        <p:grpSpPr>
          <a:xfrm>
            <a:off x="1612963" y="4100312"/>
            <a:ext cx="310101" cy="2167648"/>
            <a:chOff x="7592836" y="1368706"/>
            <a:chExt cx="310101" cy="2167648"/>
          </a:xfrm>
        </p:grpSpPr>
        <p:cxnSp>
          <p:nvCxnSpPr>
            <p:cNvPr id="5" name="Rak 4">
              <a:extLst>
                <a:ext uri="{FF2B5EF4-FFF2-40B4-BE49-F238E27FC236}">
                  <a16:creationId xmlns:a16="http://schemas.microsoft.com/office/drawing/2014/main" id="{EB6CAEB9-5CFC-9C97-FD74-83124A29A75F}"/>
                </a:ext>
              </a:extLst>
            </p:cNvPr>
            <p:cNvCxnSpPr>
              <a:cxnSpLocks/>
            </p:cNvCxnSpPr>
            <p:nvPr/>
          </p:nvCxnSpPr>
          <p:spPr>
            <a:xfrm>
              <a:off x="7592836" y="1368706"/>
              <a:ext cx="310101" cy="0"/>
            </a:xfrm>
            <a:prstGeom prst="line">
              <a:avLst/>
            </a:prstGeom>
            <a:ln w="15875">
              <a:solidFill>
                <a:srgbClr val="00516E"/>
              </a:solidFill>
              <a:tailEnd type="arrow"/>
            </a:ln>
          </p:spPr>
          <p:style>
            <a:lnRef idx="2">
              <a:schemeClr val="accent1"/>
            </a:lnRef>
            <a:fillRef idx="0">
              <a:schemeClr val="accent1"/>
            </a:fillRef>
            <a:effectRef idx="1">
              <a:schemeClr val="accent1"/>
            </a:effectRef>
            <a:fontRef idx="minor">
              <a:schemeClr val="tx1"/>
            </a:fontRef>
          </p:style>
        </p:cxnSp>
        <p:cxnSp>
          <p:nvCxnSpPr>
            <p:cNvPr id="6" name="Rak 5">
              <a:extLst>
                <a:ext uri="{FF2B5EF4-FFF2-40B4-BE49-F238E27FC236}">
                  <a16:creationId xmlns:a16="http://schemas.microsoft.com/office/drawing/2014/main" id="{232FCFDF-947C-A905-EB86-07F3509B4252}"/>
                </a:ext>
              </a:extLst>
            </p:cNvPr>
            <p:cNvCxnSpPr>
              <a:cxnSpLocks/>
            </p:cNvCxnSpPr>
            <p:nvPr/>
          </p:nvCxnSpPr>
          <p:spPr>
            <a:xfrm>
              <a:off x="7592836" y="1983011"/>
              <a:ext cx="310101" cy="0"/>
            </a:xfrm>
            <a:prstGeom prst="line">
              <a:avLst/>
            </a:prstGeom>
            <a:ln w="15875">
              <a:solidFill>
                <a:srgbClr val="00516E"/>
              </a:solidFill>
              <a:tailEnd type="arrow"/>
            </a:ln>
          </p:spPr>
          <p:style>
            <a:lnRef idx="2">
              <a:schemeClr val="accent1"/>
            </a:lnRef>
            <a:fillRef idx="0">
              <a:schemeClr val="accent1"/>
            </a:fillRef>
            <a:effectRef idx="1">
              <a:schemeClr val="accent1"/>
            </a:effectRef>
            <a:fontRef idx="minor">
              <a:schemeClr val="tx1"/>
            </a:fontRef>
          </p:style>
        </p:cxnSp>
        <p:cxnSp>
          <p:nvCxnSpPr>
            <p:cNvPr id="10" name="Rak 9">
              <a:extLst>
                <a:ext uri="{FF2B5EF4-FFF2-40B4-BE49-F238E27FC236}">
                  <a16:creationId xmlns:a16="http://schemas.microsoft.com/office/drawing/2014/main" id="{2F50A1AE-3E3C-1ABC-2AB8-97C852D48741}"/>
                </a:ext>
              </a:extLst>
            </p:cNvPr>
            <p:cNvCxnSpPr>
              <a:cxnSpLocks/>
            </p:cNvCxnSpPr>
            <p:nvPr/>
          </p:nvCxnSpPr>
          <p:spPr>
            <a:xfrm>
              <a:off x="7592836" y="3073868"/>
              <a:ext cx="310101" cy="0"/>
            </a:xfrm>
            <a:prstGeom prst="line">
              <a:avLst/>
            </a:prstGeom>
            <a:ln w="15875">
              <a:solidFill>
                <a:srgbClr val="00516E"/>
              </a:solidFill>
              <a:tailEnd type="arrow"/>
            </a:ln>
          </p:spPr>
          <p:style>
            <a:lnRef idx="2">
              <a:schemeClr val="accent1"/>
            </a:lnRef>
            <a:fillRef idx="0">
              <a:schemeClr val="accent1"/>
            </a:fillRef>
            <a:effectRef idx="1">
              <a:schemeClr val="accent1"/>
            </a:effectRef>
            <a:fontRef idx="minor">
              <a:schemeClr val="tx1"/>
            </a:fontRef>
          </p:style>
        </p:cxnSp>
        <p:cxnSp>
          <p:nvCxnSpPr>
            <p:cNvPr id="12" name="Rak 11">
              <a:extLst>
                <a:ext uri="{FF2B5EF4-FFF2-40B4-BE49-F238E27FC236}">
                  <a16:creationId xmlns:a16="http://schemas.microsoft.com/office/drawing/2014/main" id="{C4A01C55-B657-0820-E22E-46DF1988A6AA}"/>
                </a:ext>
              </a:extLst>
            </p:cNvPr>
            <p:cNvCxnSpPr>
              <a:cxnSpLocks/>
            </p:cNvCxnSpPr>
            <p:nvPr/>
          </p:nvCxnSpPr>
          <p:spPr>
            <a:xfrm>
              <a:off x="7592836" y="3536354"/>
              <a:ext cx="310101" cy="0"/>
            </a:xfrm>
            <a:prstGeom prst="line">
              <a:avLst/>
            </a:prstGeom>
            <a:ln w="15875">
              <a:solidFill>
                <a:srgbClr val="00516E"/>
              </a:solidFill>
              <a:tailEnd type="arrow"/>
            </a:ln>
          </p:spPr>
          <p:style>
            <a:lnRef idx="2">
              <a:schemeClr val="accent1"/>
            </a:lnRef>
            <a:fillRef idx="0">
              <a:schemeClr val="accent1"/>
            </a:fillRef>
            <a:effectRef idx="1">
              <a:schemeClr val="accent1"/>
            </a:effectRef>
            <a:fontRef idx="minor">
              <a:schemeClr val="tx1"/>
            </a:fontRef>
          </p:style>
        </p:cxnSp>
        <p:cxnSp>
          <p:nvCxnSpPr>
            <p:cNvPr id="14" name="Rak 13">
              <a:extLst>
                <a:ext uri="{FF2B5EF4-FFF2-40B4-BE49-F238E27FC236}">
                  <a16:creationId xmlns:a16="http://schemas.microsoft.com/office/drawing/2014/main" id="{0ABA3C73-3FFB-058A-6F45-F535F7FFA1AB}"/>
                </a:ext>
              </a:extLst>
            </p:cNvPr>
            <p:cNvCxnSpPr>
              <a:cxnSpLocks/>
            </p:cNvCxnSpPr>
            <p:nvPr/>
          </p:nvCxnSpPr>
          <p:spPr>
            <a:xfrm>
              <a:off x="7592836" y="2610705"/>
              <a:ext cx="310101" cy="0"/>
            </a:xfrm>
            <a:prstGeom prst="line">
              <a:avLst/>
            </a:prstGeom>
            <a:ln w="15875">
              <a:solidFill>
                <a:srgbClr val="00516E"/>
              </a:solidFill>
              <a:tailEnd type="arrow"/>
            </a:ln>
          </p:spPr>
          <p:style>
            <a:lnRef idx="2">
              <a:schemeClr val="accent1"/>
            </a:lnRef>
            <a:fillRef idx="0">
              <a:schemeClr val="accent1"/>
            </a:fillRef>
            <a:effectRef idx="1">
              <a:schemeClr val="accent1"/>
            </a:effectRef>
            <a:fontRef idx="minor">
              <a:schemeClr val="tx1"/>
            </a:fontRef>
          </p:style>
        </p:cxnSp>
      </p:grpSp>
      <p:sp>
        <p:nvSpPr>
          <p:cNvPr id="21" name="textruta 20">
            <a:extLst>
              <a:ext uri="{FF2B5EF4-FFF2-40B4-BE49-F238E27FC236}">
                <a16:creationId xmlns:a16="http://schemas.microsoft.com/office/drawing/2014/main" id="{C81114FD-1E67-5E29-AD3C-1C503CBC3C7E}"/>
              </a:ext>
            </a:extLst>
          </p:cNvPr>
          <p:cNvSpPr txBox="1"/>
          <p:nvPr/>
        </p:nvSpPr>
        <p:spPr>
          <a:xfrm>
            <a:off x="7335403" y="2833343"/>
            <a:ext cx="4314634"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CFF3F0"/>
                </a:solidFill>
                <a:effectLst/>
                <a:uLnTx/>
                <a:uFillTx/>
                <a:latin typeface="Segoe UI" panose="020B0502040204020203" pitchFamily="34" charset="0"/>
                <a:cs typeface="Segoe UI" panose="020B0502040204020203" pitchFamily="34" charset="0"/>
              </a:rPr>
              <a:t>Opportunities</a:t>
            </a:r>
            <a:endParaRPr kumimoji="0" lang="sv-SE" sz="1800" b="0" i="0" u="none" strike="noStrike" kern="1200" cap="none" spc="0" normalizeH="0" baseline="0" noProof="0">
              <a:ln>
                <a:noFill/>
              </a:ln>
              <a:solidFill>
                <a:srgbClr val="CFF3F0"/>
              </a:solidFill>
              <a:effectLst/>
              <a:uLnTx/>
              <a:uFillTx/>
              <a:latin typeface="Segoe UI" panose="020B0502040204020203" pitchFamily="34" charset="0"/>
              <a:cs typeface="Segoe UI" panose="020B0502040204020203" pitchFamily="34" charset="0"/>
            </a:endParaRPr>
          </a:p>
        </p:txBody>
      </p:sp>
      <p:sp>
        <p:nvSpPr>
          <p:cNvPr id="22" name="textruta 21">
            <a:extLst>
              <a:ext uri="{FF2B5EF4-FFF2-40B4-BE49-F238E27FC236}">
                <a16:creationId xmlns:a16="http://schemas.microsoft.com/office/drawing/2014/main" id="{9F0DE5BE-6FBC-F215-122B-70EAF4838187}"/>
              </a:ext>
            </a:extLst>
          </p:cNvPr>
          <p:cNvSpPr txBox="1"/>
          <p:nvPr/>
        </p:nvSpPr>
        <p:spPr>
          <a:xfrm>
            <a:off x="286797" y="3932055"/>
            <a:ext cx="85607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516E"/>
                </a:solidFill>
                <a:effectLst/>
                <a:uLnTx/>
                <a:uFillTx/>
                <a:latin typeface="Segoe UI" panose="020B0502040204020203" pitchFamily="34" charset="0"/>
                <a:cs typeface="Segoe UI" panose="020B0502040204020203" pitchFamily="34" charset="0"/>
              </a:rPr>
              <a:t>Risks</a:t>
            </a:r>
            <a:endParaRPr kumimoji="0" lang="sv-SE" sz="1800" b="1" i="0" u="none" strike="noStrike" kern="1200" cap="none" spc="0" normalizeH="0" baseline="0" noProof="0">
              <a:ln>
                <a:noFill/>
              </a:ln>
              <a:solidFill>
                <a:srgbClr val="00516E"/>
              </a:solidFill>
              <a:effectLst/>
              <a:uLnTx/>
              <a:uFillTx/>
              <a:latin typeface="Segoe UI" panose="020B0502040204020203" pitchFamily="34" charset="0"/>
              <a:cs typeface="Segoe UI" panose="020B0502040204020203" pitchFamily="34" charset="0"/>
            </a:endParaRPr>
          </a:p>
        </p:txBody>
      </p:sp>
      <p:sp>
        <p:nvSpPr>
          <p:cNvPr id="25" name="object 7">
            <a:extLst>
              <a:ext uri="{FF2B5EF4-FFF2-40B4-BE49-F238E27FC236}">
                <a16:creationId xmlns:a16="http://schemas.microsoft.com/office/drawing/2014/main" id="{E5923DE8-9586-07A7-91CD-F11122F6F664}"/>
              </a:ext>
            </a:extLst>
          </p:cNvPr>
          <p:cNvSpPr txBox="1"/>
          <p:nvPr/>
        </p:nvSpPr>
        <p:spPr>
          <a:xfrm>
            <a:off x="2079647" y="3997300"/>
            <a:ext cx="3741162" cy="2667782"/>
          </a:xfrm>
          <a:prstGeom prst="rect">
            <a:avLst/>
          </a:prstGeom>
        </p:spPr>
        <p:txBody>
          <a:bodyPr vert="horz" wrap="square" lIns="0" tIns="12700" rIns="0" bIns="0" numCol="1" spcCol="0" rtlCol="0">
            <a:spAutoFit/>
          </a:bodyPr>
          <a:lstStyle/>
          <a:p>
            <a:pPr marL="12700" marR="124460" lvl="0" indent="0" algn="l" defTabSz="914400" rtl="0" eaLnBrk="1" fontAlgn="auto" latinLnBrk="0" hangingPunct="1">
              <a:lnSpc>
                <a:spcPts val="1160"/>
              </a:lnSpc>
              <a:spcBef>
                <a:spcPts val="100"/>
              </a:spcBef>
              <a:spcAft>
                <a:spcPts val="0"/>
              </a:spcAft>
              <a:buClrTx/>
              <a:buSzTx/>
              <a:buFontTx/>
              <a:buNone/>
              <a:tabLst/>
              <a:defRPr/>
            </a:pP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Climate</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change</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increases risks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for operations, as turbulent weather increases in frequency, and of business disruptions, as customer and regulatory demands increase on the logistics sector</a:t>
            </a:r>
          </a:p>
          <a:p>
            <a:pPr marL="12700" marR="0" lvl="0" indent="0" algn="l" defTabSz="914400" rtl="0" eaLnBrk="1" fontAlgn="auto" latinLnBrk="0" hangingPunct="1">
              <a:lnSpc>
                <a:spcPts val="1160"/>
              </a:lnSpc>
              <a:spcBef>
                <a:spcPts val="1260"/>
              </a:spcBef>
              <a:spcAft>
                <a:spcPts val="0"/>
              </a:spcAft>
              <a:buClrTx/>
              <a:buSzTx/>
              <a:buFontTx/>
              <a:buNone/>
              <a:tabLst/>
              <a:defRPr/>
            </a:pP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Our personnel and suppliers operate in hazardous environments on the</a:t>
            </a:r>
            <a:b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b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terminal and vessels, meaning we need to maintain the highest health-</a:t>
            </a:r>
            <a:b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b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and-safety standards</a:t>
            </a:r>
          </a:p>
          <a:p>
            <a:pPr marL="12700" marR="0" lvl="0" indent="0" algn="l" defTabSz="914400" rtl="0" eaLnBrk="1" fontAlgn="auto" latinLnBrk="0" hangingPunct="1">
              <a:lnSpc>
                <a:spcPts val="1160"/>
              </a:lnSpc>
              <a:spcBef>
                <a:spcPts val="1260"/>
              </a:spcBef>
              <a:spcAft>
                <a:spcPts val="0"/>
              </a:spcAft>
              <a:buClrTx/>
              <a:buSzTx/>
              <a:buFontTx/>
              <a:buNone/>
              <a:tabLst/>
              <a:defRPr/>
            </a:pP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Cyber</a:t>
            </a:r>
            <a:r>
              <a:rPr kumimoji="0" lang="en-GB" sz="800" b="0" i="0" u="none" strike="noStrike" kern="1200" cap="none" spc="-15"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and</a:t>
            </a:r>
            <a:r>
              <a:rPr kumimoji="0" lang="en-GB" sz="8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other</a:t>
            </a:r>
            <a:r>
              <a:rPr kumimoji="0" lang="en-GB" sz="8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security</a:t>
            </a:r>
            <a:r>
              <a:rPr kumimoji="0" lang="en-GB" sz="8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risks</a:t>
            </a:r>
            <a:r>
              <a:rPr kumimoji="0" lang="en-GB" sz="8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is affecting</a:t>
            </a:r>
            <a:r>
              <a:rPr kumimoji="0" lang="en-GB" sz="8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operations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and</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security</a:t>
            </a:r>
            <a:br>
              <a:rPr kumimoji="0" lang="en-GB" sz="800" b="0" i="0" u="none" strike="noStrike" kern="1200" cap="none" spc="-15"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b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of</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transportation</a:t>
            </a:r>
            <a:r>
              <a:rPr kumimoji="0" lang="en-GB" sz="800" b="0" i="0" u="none" strike="noStrike" kern="1200" cap="none" spc="-15"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and</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data</a:t>
            </a:r>
            <a:r>
              <a:rPr kumimoji="0" lang="en-GB" sz="800" b="0" i="0" u="none" strike="noStrike" kern="1200" cap="none" spc="-15"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integrity across the industry</a:t>
            </a:r>
          </a:p>
          <a:p>
            <a:pPr marL="12700" marR="0" lvl="0" indent="0" algn="l" defTabSz="914400" rtl="0" eaLnBrk="1" fontAlgn="auto" latinLnBrk="0" hangingPunct="1">
              <a:lnSpc>
                <a:spcPts val="1160"/>
              </a:lnSpc>
              <a:spcBef>
                <a:spcPts val="1260"/>
              </a:spcBef>
              <a:spcAft>
                <a:spcPts val="0"/>
              </a:spcAft>
              <a:buClrTx/>
              <a:buSzTx/>
              <a:buFontTx/>
              <a:buNone/>
              <a:tabLst/>
              <a:defRPr/>
            </a:pP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Accidents with our vessels could have high impacts on the local marine environment where we operate</a:t>
            </a:r>
          </a:p>
          <a:p>
            <a:pPr marL="12700" marR="0" lvl="0" indent="0" algn="l" defTabSz="914400" rtl="0" eaLnBrk="1" fontAlgn="auto" latinLnBrk="0" hangingPunct="1">
              <a:lnSpc>
                <a:spcPts val="1160"/>
              </a:lnSpc>
              <a:spcBef>
                <a:spcPts val="1260"/>
              </a:spcBef>
              <a:spcAft>
                <a:spcPts val="0"/>
              </a:spcAft>
              <a:buClrTx/>
              <a:buSzTx/>
              <a:buFontTx/>
              <a:buNone/>
              <a:tabLst/>
              <a:defRPr/>
            </a:pP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There is a constant</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risk</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that</a:t>
            </a:r>
            <a:r>
              <a:rPr kumimoji="0" lang="en-GB" sz="800" b="0" i="0" u="none" strike="noStrike" kern="1200" cap="none" spc="-15"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our</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transport</a:t>
            </a:r>
            <a:r>
              <a:rPr kumimoji="0" lang="en-GB" sz="800" b="0" i="0" u="none" strike="noStrike" kern="1200" cap="none" spc="-15"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services</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are</a:t>
            </a:r>
            <a:r>
              <a:rPr kumimoji="0" lang="en-GB" sz="800" b="0" i="0" u="none" strike="noStrike" kern="1200" cap="none" spc="-15"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misused</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25"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for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criminal</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activities</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such</a:t>
            </a:r>
            <a:r>
              <a:rPr kumimoji="0" lang="en-GB" sz="800" b="0" i="0" u="none" strike="noStrike" kern="1200" cap="none" spc="-15"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as</a:t>
            </a:r>
            <a:r>
              <a:rPr kumimoji="0" lang="en-GB" sz="800" b="0" i="0" u="none" strike="noStrike" kern="1200" cap="none" spc="-2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 </a:t>
            </a:r>
            <a:r>
              <a:rPr kumimoji="0" lang="en-GB" sz="800" b="0" i="0" u="none" strike="noStrike" kern="1200" cap="none" spc="-1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rPr>
              <a:t>smuggling</a:t>
            </a:r>
            <a:endParaRPr kumimoji="0" lang="en-GB"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endParaRPr>
          </a:p>
          <a:p>
            <a:pPr marL="12700" marR="222885" lvl="0" indent="0" algn="l" defTabSz="914400" rtl="0" eaLnBrk="1" fontAlgn="auto" latinLnBrk="0" hangingPunct="1">
              <a:lnSpc>
                <a:spcPts val="1160"/>
              </a:lnSpc>
              <a:spcBef>
                <a:spcPts val="30"/>
              </a:spcBef>
              <a:spcAft>
                <a:spcPts val="0"/>
              </a:spcAft>
              <a:buClrTx/>
              <a:buSzTx/>
              <a:buFontTx/>
              <a:buNone/>
              <a:tabLst/>
              <a:defRPr/>
            </a:pPr>
            <a:endParaRPr kumimoji="0" sz="800" b="0" i="0" u="none" strike="noStrike" kern="1200" cap="none" spc="0" normalizeH="0" baseline="0" noProof="0" dirty="0">
              <a:ln>
                <a:noFill/>
              </a:ln>
              <a:solidFill>
                <a:srgbClr val="212121">
                  <a:lumMod val="90000"/>
                  <a:lumOff val="10000"/>
                </a:srgbClr>
              </a:solidFill>
              <a:effectLst/>
              <a:uLnTx/>
              <a:uFillTx/>
              <a:latin typeface="Segoe UI" panose="020B0502040204020203" pitchFamily="34" charset="0"/>
              <a:cs typeface="Segoe UI" panose="020B0502040204020203" pitchFamily="34" charset="0"/>
            </a:endParaRPr>
          </a:p>
        </p:txBody>
      </p:sp>
      <p:sp>
        <p:nvSpPr>
          <p:cNvPr id="35" name="textruta 34">
            <a:extLst>
              <a:ext uri="{FF2B5EF4-FFF2-40B4-BE49-F238E27FC236}">
                <a16:creationId xmlns:a16="http://schemas.microsoft.com/office/drawing/2014/main" id="{DC07023A-E4D5-D891-42B3-6EC035CE71C1}"/>
              </a:ext>
            </a:extLst>
          </p:cNvPr>
          <p:cNvSpPr txBox="1"/>
          <p:nvPr/>
        </p:nvSpPr>
        <p:spPr>
          <a:xfrm>
            <a:off x="326229" y="1235152"/>
            <a:ext cx="431463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92B40"/>
                </a:solidFill>
                <a:effectLst/>
                <a:uLnTx/>
                <a:uFillTx/>
                <a:latin typeface="Segoe UI" panose="020B0502040204020203" pitchFamily="34" charset="0"/>
                <a:cs typeface="Segoe UI" panose="020B0502040204020203" pitchFamily="34" charset="0"/>
              </a:rPr>
              <a:t>Risks &amp; Opportunities</a:t>
            </a:r>
            <a:endParaRPr kumimoji="0" lang="sv-SE" sz="3200" b="0" i="0" u="none" strike="noStrike" kern="1200" cap="none" spc="0" normalizeH="0" baseline="0" noProof="0" dirty="0">
              <a:ln>
                <a:noFill/>
              </a:ln>
              <a:solidFill>
                <a:srgbClr val="092B40"/>
              </a:solidFill>
              <a:effectLst/>
              <a:uLnTx/>
              <a:uFillTx/>
              <a:latin typeface="Segoe UI" panose="020B0502040204020203" pitchFamily="34" charset="0"/>
              <a:cs typeface="Segoe UI" panose="020B0502040204020203" pitchFamily="34" charset="0"/>
            </a:endParaRPr>
          </a:p>
        </p:txBody>
      </p:sp>
      <p:sp>
        <p:nvSpPr>
          <p:cNvPr id="36" name="textruta 35">
            <a:extLst>
              <a:ext uri="{FF2B5EF4-FFF2-40B4-BE49-F238E27FC236}">
                <a16:creationId xmlns:a16="http://schemas.microsoft.com/office/drawing/2014/main" id="{18DD1519-8A72-127F-2A37-2B1BA50D1CB3}"/>
              </a:ext>
            </a:extLst>
          </p:cNvPr>
          <p:cNvSpPr txBox="1"/>
          <p:nvPr/>
        </p:nvSpPr>
        <p:spPr>
          <a:xfrm>
            <a:off x="300554" y="1914197"/>
            <a:ext cx="4194175" cy="1438855"/>
          </a:xfrm>
          <a:prstGeom prst="rect">
            <a:avLst/>
          </a:prstGeom>
          <a:noFill/>
        </p:spPr>
        <p:txBody>
          <a:bodyPr wrap="square">
            <a:spAutoFit/>
          </a:bodyPr>
          <a:lstStyle/>
          <a:p>
            <a:pPr fontAlgn="t">
              <a:lnSpc>
                <a:spcPts val="1500"/>
              </a:lnSpc>
              <a:buNone/>
            </a:pPr>
            <a:r>
              <a:rPr lang="en-GB" sz="1200" dirty="0">
                <a:latin typeface="Segoe UI" panose="020B0502040204020203" pitchFamily="34" charset="0"/>
                <a:cs typeface="Segoe UI" panose="020B0502040204020203" pitchFamily="34" charset="0"/>
              </a:rPr>
              <a:t>2025 has continued to be shaped by geopolitical uncertainty and rapid transformation across the logistics industry. Our assessment of risks and opportunities remains robust and has been further reinforced. Sustainability efforts are increasingly proving to be both a critical risk mitigation tool and a central driver of long-term growth, resilience, and value creation for our stakeholders.</a:t>
            </a:r>
          </a:p>
        </p:txBody>
      </p:sp>
      <p:sp>
        <p:nvSpPr>
          <p:cNvPr id="39" name="object 7">
            <a:extLst>
              <a:ext uri="{FF2B5EF4-FFF2-40B4-BE49-F238E27FC236}">
                <a16:creationId xmlns:a16="http://schemas.microsoft.com/office/drawing/2014/main" id="{0EF37C2D-DF68-E342-AE6C-1981D5E6754B}"/>
              </a:ext>
            </a:extLst>
          </p:cNvPr>
          <p:cNvSpPr txBox="1"/>
          <p:nvPr/>
        </p:nvSpPr>
        <p:spPr>
          <a:xfrm>
            <a:off x="8052189" y="3392063"/>
            <a:ext cx="3154274" cy="2488245"/>
          </a:xfrm>
          <a:prstGeom prst="rect">
            <a:avLst/>
          </a:prstGeom>
        </p:spPr>
        <p:txBody>
          <a:bodyPr vert="horz" wrap="square" lIns="0" tIns="12700" rIns="0" bIns="0" numCol="1" spcCol="0" rtlCol="0">
            <a:spAutoFit/>
          </a:bodyPr>
          <a:lstStyle/>
          <a:p>
            <a:pPr marL="12700" marR="222885" lvl="0" indent="0" algn="l" defTabSz="914400" rtl="0" eaLnBrk="1" fontAlgn="auto" latinLnBrk="0" hangingPunct="1">
              <a:lnSpc>
                <a:spcPts val="1160"/>
              </a:lnSpc>
              <a:spcBef>
                <a:spcPts val="30"/>
              </a:spcBef>
              <a:spcAft>
                <a:spcPts val="0"/>
              </a:spcAft>
              <a:buClrTx/>
              <a:buSzTx/>
              <a:buFontTx/>
              <a:buNone/>
              <a:tabLst/>
              <a:defRPr/>
            </a:pPr>
            <a:r>
              <a:rPr kumimoji="0"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We</a:t>
            </a:r>
            <a:r>
              <a:rPr kumimoji="0"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see</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an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opportunity</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to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shift</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cargo</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from road to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sea</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thereby</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decreasing</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the emissions per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tonne</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kilometers</a:t>
            </a:r>
          </a:p>
          <a:p>
            <a:pPr marL="12700" marR="222885" lvl="0" indent="0" algn="l" defTabSz="914400" rtl="0" eaLnBrk="1" fontAlgn="auto" latinLnBrk="0" hangingPunct="1">
              <a:lnSpc>
                <a:spcPts val="1160"/>
              </a:lnSpc>
              <a:spcBef>
                <a:spcPts val="30"/>
              </a:spcBef>
              <a:spcAft>
                <a:spcPts val="0"/>
              </a:spcAft>
              <a:buClrTx/>
              <a:buSzTx/>
              <a:buFontTx/>
              <a:buNone/>
              <a:tabLst/>
              <a:defRPr/>
            </a:pPr>
            <a:endPar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endParaRPr>
          </a:p>
          <a:p>
            <a:pPr marL="12700" marR="222885" lvl="0" indent="0" algn="l" defTabSz="914400" rtl="0" eaLnBrk="1" fontAlgn="auto" latinLnBrk="0" hangingPunct="1">
              <a:lnSpc>
                <a:spcPts val="1160"/>
              </a:lnSpc>
              <a:spcBef>
                <a:spcPts val="30"/>
              </a:spcBef>
              <a:spcAft>
                <a:spcPts val="0"/>
              </a:spcAft>
              <a:buClrTx/>
              <a:buSzTx/>
              <a:buFontTx/>
              <a:buNone/>
              <a:tabLst/>
              <a:defRPr/>
            </a:pP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Electrification</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of</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our</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terminal operations</a:t>
            </a:r>
            <a:endPar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endParaRPr>
          </a:p>
          <a:p>
            <a:pPr marL="12700" marR="222885" lvl="0" indent="0" algn="l" defTabSz="914400" rtl="0" eaLnBrk="1" fontAlgn="auto" latinLnBrk="0" hangingPunct="1">
              <a:lnSpc>
                <a:spcPts val="1160"/>
              </a:lnSpc>
              <a:spcBef>
                <a:spcPts val="30"/>
              </a:spcBef>
              <a:spcAft>
                <a:spcPts val="0"/>
              </a:spcAft>
              <a:buClrTx/>
              <a:buSzTx/>
              <a:buFontTx/>
              <a:buNone/>
              <a:tabLst/>
              <a:defRPr/>
            </a:pPr>
            <a:endPar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endParaRPr>
          </a:p>
          <a:p>
            <a:pPr marL="12700" marR="222885" lvl="0" indent="0" algn="l" defTabSz="914400" rtl="0" eaLnBrk="1" fontAlgn="auto" latinLnBrk="0" hangingPunct="1">
              <a:lnSpc>
                <a:spcPts val="1160"/>
              </a:lnSpc>
              <a:spcBef>
                <a:spcPts val="30"/>
              </a:spcBef>
              <a:spcAft>
                <a:spcPts val="0"/>
              </a:spcAft>
              <a:buClrTx/>
              <a:buSzTx/>
              <a:buFontTx/>
              <a:buNone/>
              <a:tabLst/>
              <a:defRPr/>
            </a:pP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A new generation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of</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vessels</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in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our</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liner service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with</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new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propulsion</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technologies</a:t>
            </a:r>
            <a:endPar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endParaRPr>
          </a:p>
          <a:p>
            <a:pPr marL="12700" marR="222885" lvl="0" indent="0" algn="l" defTabSz="914400" rtl="0" eaLnBrk="1" fontAlgn="auto" latinLnBrk="0" hangingPunct="1">
              <a:lnSpc>
                <a:spcPts val="1160"/>
              </a:lnSpc>
              <a:spcBef>
                <a:spcPts val="30"/>
              </a:spcBef>
              <a:spcAft>
                <a:spcPts val="0"/>
              </a:spcAft>
              <a:buClrTx/>
              <a:buSzTx/>
              <a:buFontTx/>
              <a:buNone/>
              <a:tabLst/>
              <a:defRPr/>
            </a:pPr>
            <a:endPar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endParaRPr>
          </a:p>
          <a:p>
            <a:pPr marL="12700" marR="222885" lvl="0" indent="0" algn="l" defTabSz="914400" rtl="0" eaLnBrk="1" fontAlgn="auto" latinLnBrk="0" hangingPunct="1">
              <a:lnSpc>
                <a:spcPts val="1160"/>
              </a:lnSpc>
              <a:spcBef>
                <a:spcPts val="30"/>
              </a:spcBef>
              <a:spcAft>
                <a:spcPts val="0"/>
              </a:spcAft>
              <a:buClrTx/>
              <a:buSzTx/>
              <a:buFontTx/>
              <a:buNone/>
              <a:tabLst/>
              <a:defRPr/>
            </a:pP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We</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shorten</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the last leg for inland distribution by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calling</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ports </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close</a:t>
            </a:r>
            <a:r>
              <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to end-</a:t>
            </a:r>
            <a:r>
              <a:rPr kumimoji="0" lang="sv-SE" sz="800" b="0" i="0" u="none" strike="noStrike" kern="1200" cap="none" spc="-25"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customers</a:t>
            </a:r>
            <a:endParaRPr kumimoji="0" lang="sv-SE"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endParaRPr>
          </a:p>
          <a:p>
            <a:pPr marL="12700" marR="16510" lvl="0" indent="0" algn="l" defTabSz="914400" rtl="0" eaLnBrk="1" fontAlgn="auto" latinLnBrk="0" hangingPunct="1">
              <a:lnSpc>
                <a:spcPts val="1160"/>
              </a:lnSpc>
              <a:spcBef>
                <a:spcPts val="1260"/>
              </a:spcBef>
              <a:spcAft>
                <a:spcPts val="0"/>
              </a:spcAft>
              <a:buClrTx/>
              <a:buSzTx/>
              <a:buFontTx/>
              <a:buNone/>
              <a:tabLst/>
              <a:defRPr/>
            </a:pPr>
            <a:r>
              <a:rPr kumimoji="0" sz="800" b="0" i="0" u="none" strike="noStrike" kern="1200" cap="none" spc="-1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Evaluate</a:t>
            </a:r>
            <a:r>
              <a:rPr kumimoji="0" lang="sv-SE" sz="800" b="0" i="0" u="none" strike="noStrike" kern="1200" cap="none" spc="-1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and</a:t>
            </a:r>
            <a:r>
              <a:rPr kumimoji="0"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partner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with</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our</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suppliers</a:t>
            </a:r>
            <a:r>
              <a:rPr kumimoji="0"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to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implement</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low</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emission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technologies</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and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good</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governance</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practices</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in the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value</a:t>
            </a: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lang="sv-SE"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chain</a:t>
            </a:r>
            <a:endPar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endParaRPr>
          </a:p>
          <a:p>
            <a:pPr marL="12700" marR="146050" lvl="0" indent="0" algn="l" defTabSz="914400" rtl="0" eaLnBrk="1" fontAlgn="auto" latinLnBrk="0" hangingPunct="1">
              <a:lnSpc>
                <a:spcPts val="1160"/>
              </a:lnSpc>
              <a:spcBef>
                <a:spcPts val="1260"/>
              </a:spcBef>
              <a:spcAft>
                <a:spcPts val="0"/>
              </a:spcAft>
              <a:buClrTx/>
              <a:buSzTx/>
              <a:buFontTx/>
              <a:buNone/>
              <a:tabLst/>
              <a:defRPr/>
            </a:pPr>
            <a:r>
              <a:rPr kumimoji="0" lang="sv-SE"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C</a:t>
            </a:r>
            <a:r>
              <a:rPr kumimoji="0" sz="800" b="0" i="0" u="none" strike="noStrike" kern="1200" cap="none" spc="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reate</a:t>
            </a:r>
            <a:r>
              <a:rPr kumimoji="0" sz="800" b="0" i="0" u="none" strike="noStrike" kern="1200" cap="none" spc="-3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sz="800" b="0" i="0" u="none" strike="noStrike" kern="1200" cap="none" spc="-1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internal </a:t>
            </a:r>
            <a:r>
              <a:rPr kumimoji="0"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skills</a:t>
            </a:r>
            <a:r>
              <a:rPr kumimoji="0"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development</a:t>
            </a:r>
            <a:r>
              <a:rPr kumimoji="0"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and</a:t>
            </a:r>
            <a:r>
              <a:rPr kumimoji="0" sz="800" b="0" i="0" u="none" strike="noStrike" kern="1200" cap="none" spc="-2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career</a:t>
            </a:r>
            <a:r>
              <a:rPr kumimoji="0" sz="800" b="0" i="0" u="none" strike="noStrike" kern="1200" cap="none" spc="-25"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t>
            </a:r>
            <a:r>
              <a:rPr kumimoji="0" sz="800" b="0" i="0" u="none" strike="noStrike" kern="1200" cap="none" spc="-1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opportunities</a:t>
            </a:r>
            <a:r>
              <a:rPr kumimoji="0" lang="sv-SE" sz="800" b="0" i="0" u="none" strike="noStrike" kern="1200" cap="none" spc="-1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as </a:t>
            </a:r>
            <a:r>
              <a:rPr kumimoji="0" lang="sv-SE" sz="800" b="0" i="0" u="none" strike="noStrike" kern="1200" cap="none" spc="-1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our</a:t>
            </a:r>
            <a:r>
              <a:rPr kumimoji="0" lang="sv-SE" sz="800" b="0" i="0" u="none" strike="noStrike" kern="1200" cap="none" spc="-1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business </a:t>
            </a:r>
            <a:r>
              <a:rPr kumimoji="0" lang="sv-SE" sz="800" b="0" i="0" u="none" strike="noStrike" kern="1200" cap="none" spc="-1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grows</a:t>
            </a:r>
            <a:r>
              <a:rPr kumimoji="0" lang="sv-SE" sz="800" b="0" i="0" u="none" strike="noStrike" kern="1200" cap="none" spc="-1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 and </a:t>
            </a:r>
            <a:r>
              <a:rPr kumimoji="0" lang="sv-SE" sz="800" b="0" i="0" u="none" strike="noStrike" kern="1200" cap="none" spc="-10" normalizeH="0" baseline="0" noProof="0" dirty="0" err="1">
                <a:ln>
                  <a:noFill/>
                </a:ln>
                <a:solidFill>
                  <a:srgbClr val="212121">
                    <a:lumMod val="10000"/>
                    <a:lumOff val="90000"/>
                  </a:srgbClr>
                </a:solidFill>
                <a:effectLst/>
                <a:uLnTx/>
                <a:uFillTx/>
                <a:latin typeface="Segoe UI" panose="020B0502040204020203" pitchFamily="34" charset="0"/>
                <a:cs typeface="Segoe UI" panose="020B0502040204020203" pitchFamily="34" charset="0"/>
              </a:rPr>
              <a:t>diversifies</a:t>
            </a:r>
            <a:endParaRPr kumimoji="0" sz="800" b="0" i="0" u="none" strike="noStrike" kern="1200" cap="none" spc="0" normalizeH="0" baseline="0" noProof="0" dirty="0">
              <a:ln>
                <a:noFill/>
              </a:ln>
              <a:solidFill>
                <a:srgbClr val="212121">
                  <a:lumMod val="10000"/>
                  <a:lumOff val="90000"/>
                </a:srgbClr>
              </a:solidFill>
              <a:effectLst/>
              <a:uLnTx/>
              <a:uFillTx/>
              <a:latin typeface="Segoe UI" panose="020B0502040204020203" pitchFamily="34" charset="0"/>
              <a:cs typeface="Segoe UI" panose="020B0502040204020203" pitchFamily="34" charset="0"/>
            </a:endParaRPr>
          </a:p>
        </p:txBody>
      </p:sp>
      <p:grpSp>
        <p:nvGrpSpPr>
          <p:cNvPr id="41" name="Grupp 40">
            <a:extLst>
              <a:ext uri="{FF2B5EF4-FFF2-40B4-BE49-F238E27FC236}">
                <a16:creationId xmlns:a16="http://schemas.microsoft.com/office/drawing/2014/main" id="{63F3F583-760A-6BAA-82D9-5C24CA871923}"/>
              </a:ext>
            </a:extLst>
          </p:cNvPr>
          <p:cNvGrpSpPr/>
          <p:nvPr/>
        </p:nvGrpSpPr>
        <p:grpSpPr>
          <a:xfrm>
            <a:off x="7448350" y="3471153"/>
            <a:ext cx="416268" cy="2177060"/>
            <a:chOff x="7189094" y="3692775"/>
            <a:chExt cx="416268" cy="2177060"/>
          </a:xfrm>
        </p:grpSpPr>
        <p:grpSp>
          <p:nvGrpSpPr>
            <p:cNvPr id="26" name="Grupp 25">
              <a:extLst>
                <a:ext uri="{FF2B5EF4-FFF2-40B4-BE49-F238E27FC236}">
                  <a16:creationId xmlns:a16="http://schemas.microsoft.com/office/drawing/2014/main" id="{12A1B1B9-588D-4B68-9D17-6DB3BED3F45A}"/>
                </a:ext>
              </a:extLst>
            </p:cNvPr>
            <p:cNvGrpSpPr/>
            <p:nvPr/>
          </p:nvGrpSpPr>
          <p:grpSpPr>
            <a:xfrm>
              <a:off x="7189094" y="3692775"/>
              <a:ext cx="416268" cy="2177060"/>
              <a:chOff x="7592836" y="1360891"/>
              <a:chExt cx="310101" cy="2177060"/>
            </a:xfrm>
          </p:grpSpPr>
          <p:cxnSp>
            <p:nvCxnSpPr>
              <p:cNvPr id="27" name="Rak 26">
                <a:extLst>
                  <a:ext uri="{FF2B5EF4-FFF2-40B4-BE49-F238E27FC236}">
                    <a16:creationId xmlns:a16="http://schemas.microsoft.com/office/drawing/2014/main" id="{79D1094A-7B8D-8847-93DC-BB3B2AD6E367}"/>
                  </a:ext>
                </a:extLst>
              </p:cNvPr>
              <p:cNvCxnSpPr>
                <a:cxnSpLocks/>
              </p:cNvCxnSpPr>
              <p:nvPr/>
            </p:nvCxnSpPr>
            <p:spPr>
              <a:xfrm>
                <a:off x="7592836" y="1360891"/>
                <a:ext cx="310101" cy="0"/>
              </a:xfrm>
              <a:prstGeom prst="line">
                <a:avLst/>
              </a:prstGeom>
              <a:ln w="15875">
                <a:solidFill>
                  <a:srgbClr val="CFF3F0"/>
                </a:solidFill>
                <a:tailEnd type="arrow"/>
              </a:ln>
            </p:spPr>
            <p:style>
              <a:lnRef idx="2">
                <a:schemeClr val="accent1"/>
              </a:lnRef>
              <a:fillRef idx="0">
                <a:schemeClr val="accent1"/>
              </a:fillRef>
              <a:effectRef idx="1">
                <a:schemeClr val="accent1"/>
              </a:effectRef>
              <a:fontRef idx="minor">
                <a:schemeClr val="tx1"/>
              </a:fontRef>
            </p:style>
          </p:cxnSp>
          <p:cxnSp>
            <p:nvCxnSpPr>
              <p:cNvPr id="28" name="Rak 27">
                <a:extLst>
                  <a:ext uri="{FF2B5EF4-FFF2-40B4-BE49-F238E27FC236}">
                    <a16:creationId xmlns:a16="http://schemas.microsoft.com/office/drawing/2014/main" id="{0E24E550-1B0E-8CBA-7F76-24A2919B205C}"/>
                  </a:ext>
                </a:extLst>
              </p:cNvPr>
              <p:cNvCxnSpPr>
                <a:cxnSpLocks/>
              </p:cNvCxnSpPr>
              <p:nvPr/>
            </p:nvCxnSpPr>
            <p:spPr>
              <a:xfrm>
                <a:off x="7592836" y="1820441"/>
                <a:ext cx="310101" cy="0"/>
              </a:xfrm>
              <a:prstGeom prst="line">
                <a:avLst/>
              </a:prstGeom>
              <a:ln w="15875">
                <a:solidFill>
                  <a:srgbClr val="CFF3F0"/>
                </a:solidFill>
                <a:tailEnd type="arrow"/>
              </a:ln>
            </p:spPr>
            <p:style>
              <a:lnRef idx="2">
                <a:schemeClr val="accent1"/>
              </a:lnRef>
              <a:fillRef idx="0">
                <a:schemeClr val="accent1"/>
              </a:fillRef>
              <a:effectRef idx="1">
                <a:schemeClr val="accent1"/>
              </a:effectRef>
              <a:fontRef idx="minor">
                <a:schemeClr val="tx1"/>
              </a:fontRef>
            </p:style>
          </p:cxnSp>
          <p:cxnSp>
            <p:nvCxnSpPr>
              <p:cNvPr id="29" name="Rak 28">
                <a:extLst>
                  <a:ext uri="{FF2B5EF4-FFF2-40B4-BE49-F238E27FC236}">
                    <a16:creationId xmlns:a16="http://schemas.microsoft.com/office/drawing/2014/main" id="{86D4E7BB-3641-DD50-2ADE-941D67464A05}"/>
                  </a:ext>
                </a:extLst>
              </p:cNvPr>
              <p:cNvCxnSpPr>
                <a:cxnSpLocks/>
              </p:cNvCxnSpPr>
              <p:nvPr/>
            </p:nvCxnSpPr>
            <p:spPr>
              <a:xfrm>
                <a:off x="7592836" y="2601066"/>
                <a:ext cx="310101" cy="0"/>
              </a:xfrm>
              <a:prstGeom prst="line">
                <a:avLst/>
              </a:prstGeom>
              <a:ln w="15875">
                <a:solidFill>
                  <a:srgbClr val="CFF3F0"/>
                </a:solidFill>
                <a:tailEnd type="arrow"/>
              </a:ln>
            </p:spPr>
            <p:style>
              <a:lnRef idx="2">
                <a:schemeClr val="accent1"/>
              </a:lnRef>
              <a:fillRef idx="0">
                <a:schemeClr val="accent1"/>
              </a:fillRef>
              <a:effectRef idx="1">
                <a:schemeClr val="accent1"/>
              </a:effectRef>
              <a:fontRef idx="minor">
                <a:schemeClr val="tx1"/>
              </a:fontRef>
            </p:style>
          </p:cxnSp>
          <p:cxnSp>
            <p:nvCxnSpPr>
              <p:cNvPr id="30" name="Rak 29">
                <a:extLst>
                  <a:ext uri="{FF2B5EF4-FFF2-40B4-BE49-F238E27FC236}">
                    <a16:creationId xmlns:a16="http://schemas.microsoft.com/office/drawing/2014/main" id="{32F8C358-F356-941B-8E97-59FC08AEB571}"/>
                  </a:ext>
                </a:extLst>
              </p:cNvPr>
              <p:cNvCxnSpPr>
                <a:cxnSpLocks/>
              </p:cNvCxnSpPr>
              <p:nvPr/>
            </p:nvCxnSpPr>
            <p:spPr>
              <a:xfrm>
                <a:off x="7592836" y="3067606"/>
                <a:ext cx="310101" cy="0"/>
              </a:xfrm>
              <a:prstGeom prst="line">
                <a:avLst/>
              </a:prstGeom>
              <a:ln w="15875">
                <a:solidFill>
                  <a:srgbClr val="CFF3F0"/>
                </a:solidFill>
                <a:tailEnd type="arrow"/>
              </a:ln>
            </p:spPr>
            <p:style>
              <a:lnRef idx="2">
                <a:schemeClr val="accent1"/>
              </a:lnRef>
              <a:fillRef idx="0">
                <a:schemeClr val="accent1"/>
              </a:fillRef>
              <a:effectRef idx="1">
                <a:schemeClr val="accent1"/>
              </a:effectRef>
              <a:fontRef idx="minor">
                <a:schemeClr val="tx1"/>
              </a:fontRef>
            </p:style>
          </p:cxnSp>
          <p:cxnSp>
            <p:nvCxnSpPr>
              <p:cNvPr id="31" name="Rak 30">
                <a:extLst>
                  <a:ext uri="{FF2B5EF4-FFF2-40B4-BE49-F238E27FC236}">
                    <a16:creationId xmlns:a16="http://schemas.microsoft.com/office/drawing/2014/main" id="{CC02F9EF-36D8-9D8B-B625-35D758F8B816}"/>
                  </a:ext>
                </a:extLst>
              </p:cNvPr>
              <p:cNvCxnSpPr>
                <a:cxnSpLocks/>
              </p:cNvCxnSpPr>
              <p:nvPr/>
            </p:nvCxnSpPr>
            <p:spPr>
              <a:xfrm>
                <a:off x="7592836" y="3537951"/>
                <a:ext cx="310101" cy="0"/>
              </a:xfrm>
              <a:prstGeom prst="line">
                <a:avLst/>
              </a:prstGeom>
              <a:ln w="15875">
                <a:solidFill>
                  <a:srgbClr val="CFF3F0"/>
                </a:solidFill>
                <a:tailEnd type="arrow"/>
              </a:ln>
            </p:spPr>
            <p:style>
              <a:lnRef idx="2">
                <a:schemeClr val="accent1"/>
              </a:lnRef>
              <a:fillRef idx="0">
                <a:schemeClr val="accent1"/>
              </a:fillRef>
              <a:effectRef idx="1">
                <a:schemeClr val="accent1"/>
              </a:effectRef>
              <a:fontRef idx="minor">
                <a:schemeClr val="tx1"/>
              </a:fontRef>
            </p:style>
          </p:cxnSp>
        </p:grpSp>
        <p:cxnSp>
          <p:nvCxnSpPr>
            <p:cNvPr id="40" name="Rak 39">
              <a:extLst>
                <a:ext uri="{FF2B5EF4-FFF2-40B4-BE49-F238E27FC236}">
                  <a16:creationId xmlns:a16="http://schemas.microsoft.com/office/drawing/2014/main" id="{F0B2C3D0-D01A-7249-B671-7F84D3D196BD}"/>
                </a:ext>
              </a:extLst>
            </p:cNvPr>
            <p:cNvCxnSpPr>
              <a:cxnSpLocks/>
            </p:cNvCxnSpPr>
            <p:nvPr/>
          </p:nvCxnSpPr>
          <p:spPr>
            <a:xfrm>
              <a:off x="7189094" y="4472021"/>
              <a:ext cx="416268" cy="0"/>
            </a:xfrm>
            <a:prstGeom prst="line">
              <a:avLst/>
            </a:prstGeom>
            <a:ln w="15875">
              <a:solidFill>
                <a:srgbClr val="CFF3F0"/>
              </a:solidFill>
              <a:tailEnd type="arrow"/>
            </a:ln>
          </p:spPr>
          <p:style>
            <a:lnRef idx="2">
              <a:schemeClr val="accent1"/>
            </a:lnRef>
            <a:fillRef idx="0">
              <a:schemeClr val="accent1"/>
            </a:fillRef>
            <a:effectRef idx="1">
              <a:schemeClr val="accent1"/>
            </a:effectRef>
            <a:fontRef idx="minor">
              <a:schemeClr val="tx1"/>
            </a:fontRef>
          </p:style>
        </p:cxnSp>
      </p:grpSp>
      <p:sp>
        <p:nvSpPr>
          <p:cNvPr id="3083" name="Platshållare för bildnummer"/>
          <p:cNvSpPr>
            <a:spLocks noGrp="1"/>
          </p:cNvSpPr>
          <p:nvPr>
            <p:ph type="sldNum" sz="quarter" idx="12"/>
          </p:nvPr>
        </p:nvSpPr>
        <p:spPr>
          <a:xfrm>
            <a:off x="10972800" y="6480000"/>
            <a:ext cx="914400" cy="300000"/>
          </a:xfrm>
          <a:prstGeom prst="rect">
            <a:avLst/>
          </a:prstGeom>
        </p:spPr>
        <p:txBody>
          <a:bodyPr/>
          <a:lstStyle/>
          <a:p>
            <a:pPr algn="r"/>
            <a:fld id="{F19F84FC-7098-4D85-A2A2-9A6D1551975F}" type="slidenum">
              <a:rPr lang="sv-SE" sz="1200" smtClean="0">
                <a:solidFill>
                  <a:srgbClr val="FFFFFF"/>
                </a:solidFill>
              </a:rPr>
              <a:pPr algn="r"/>
              <a:t>8</a:t>
            </a:fld>
            <a:endParaRPr lang="sv-SE"/>
          </a:p>
        </p:txBody>
      </p:sp>
    </p:spTree>
    <p:extLst>
      <p:ext uri="{BB962C8B-B14F-4D97-AF65-F5344CB8AC3E}">
        <p14:creationId xmlns:p14="http://schemas.microsoft.com/office/powerpoint/2010/main" val="333769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13899-2DF8-3843-AC51-9C70D978E0A9}"/>
            </a:ext>
          </a:extLst>
        </p:cNvPr>
        <p:cNvGrpSpPr/>
        <p:nvPr/>
      </p:nvGrpSpPr>
      <p:grpSpPr>
        <a:xfrm>
          <a:off x="0" y="0"/>
          <a:ext cx="0" cy="0"/>
          <a:chOff x="0" y="0"/>
          <a:chExt cx="0" cy="0"/>
        </a:xfrm>
      </p:grpSpPr>
      <p:pic>
        <p:nvPicPr>
          <p:cNvPr id="3" name="Picture 10" descr="Offshore wind turbines at sea">
            <a:extLst>
              <a:ext uri="{FF2B5EF4-FFF2-40B4-BE49-F238E27FC236}">
                <a16:creationId xmlns:a16="http://schemas.microsoft.com/office/drawing/2014/main" id="{497A6B72-82F8-CAA5-2081-70DE3009CB85}"/>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Scrim"/>
          <p:cNvSpPr/>
          <p:nvPr/>
        </p:nvSpPr>
        <p:spPr>
          <a:xfrm>
            <a:off x="0" y="0"/>
            <a:ext cx="12192000" cy="6858000"/>
          </a:xfrm>
          <a:prstGeom prst="rect">
            <a:avLst/>
          </a:prstGeom>
          <a:gradFill flip="none" rotWithShape="1">
            <a:gsLst>
              <a:gs pos="0">
                <a:srgbClr val="0E2841">
                  <a:alpha val="0"/>
                </a:srgbClr>
              </a:gs>
              <a:gs pos="40000">
                <a:srgbClr val="0E2841">
                  <a:alpha val="10000"/>
                </a:srgbClr>
              </a:gs>
              <a:gs pos="72000">
                <a:srgbClr val="0E2841">
                  <a:alpha val="45000"/>
                </a:srgbClr>
              </a:gs>
              <a:gs pos="100000">
                <a:srgbClr val="0E2841">
                  <a:alpha val="80000"/>
                </a:srgbClr>
              </a:gs>
            </a:gsLst>
            <a:lin ang="5400000" scaled="0"/>
          </a:gradFill>
          <a:ln>
            <a:noFill/>
          </a:ln>
        </p:spPr>
        <p:txBody>
          <a:bodyPr/>
          <a:lstStyle/>
          <a:p>
            <a:endParaRPr lang="en-US"/>
          </a:p>
        </p:txBody>
      </p:sp>
      <p:sp>
        <p:nvSpPr>
          <p:cNvPr id="10" name="Scrim Top"/>
          <p:cNvSpPr/>
          <p:nvPr/>
        </p:nvSpPr>
        <p:spPr>
          <a:xfrm>
            <a:off x="0" y="0"/>
            <a:ext cx="12192000" cy="6858000"/>
          </a:xfrm>
          <a:prstGeom prst="rect">
            <a:avLst/>
          </a:prstGeom>
          <a:gradFill flip="none" rotWithShape="1">
            <a:gsLst>
              <a:gs pos="0">
                <a:srgbClr val="0E2841">
                  <a:alpha val="55000"/>
                </a:srgbClr>
              </a:gs>
              <a:gs pos="28000">
                <a:srgbClr val="0E2841">
                  <a:alpha val="20000"/>
                </a:srgbClr>
              </a:gs>
              <a:gs pos="52000">
                <a:srgbClr val="0E2841">
                  <a:alpha val="0"/>
                </a:srgbClr>
              </a:gs>
            </a:gsLst>
            <a:lin ang="5400000" scaled="0"/>
          </a:gradFill>
          <a:ln>
            <a:noFill/>
          </a:ln>
        </p:spPr>
        <p:txBody>
          <a:bodyPr/>
          <a:lstStyle/>
          <a:p>
            <a:endParaRPr lang="en-US"/>
          </a:p>
        </p:txBody>
      </p:sp>
      <p:sp>
        <p:nvSpPr>
          <p:cNvPr id="5" name="Rubrik 1">
            <a:extLst>
              <a:ext uri="{FF2B5EF4-FFF2-40B4-BE49-F238E27FC236}">
                <a16:creationId xmlns:a16="http://schemas.microsoft.com/office/drawing/2014/main" id="{6E7EB89C-67B0-1484-6CD6-FEB63E8C5591}"/>
              </a:ext>
            </a:extLst>
          </p:cNvPr>
          <p:cNvSpPr txBox="1">
            <a:spLocks/>
          </p:cNvSpPr>
          <p:nvPr/>
        </p:nvSpPr>
        <p:spPr>
          <a:xfrm>
            <a:off x="218242" y="2615643"/>
            <a:ext cx="7392234" cy="3868815"/>
          </a:xfrm>
          <a:prstGeom prst="rect">
            <a:avLst/>
          </a:prstGeom>
        </p:spPr>
        <p:txBody>
          <a:bodyPr vert="horz" lIns="91440" tIns="45720" rIns="91440" bIns="45720" rtlCol="0" anchor="b">
            <a:noAutofit/>
          </a:bodyPr>
          <a:lstStyle>
            <a:lvl1pPr algn="l" defTabSz="914400" rtl="0" eaLnBrk="1" latinLnBrk="0" hangingPunct="1">
              <a:lnSpc>
                <a:spcPts val="11000"/>
              </a:lnSpc>
              <a:spcBef>
                <a:spcPct val="0"/>
              </a:spcBef>
              <a:buNone/>
              <a:defRPr sz="13800" b="1" kern="1200">
                <a:solidFill>
                  <a:srgbClr val="D5FC79"/>
                </a:solidFill>
                <a:latin typeface="Space Grotesk" pitchFamily="2" charset="77"/>
                <a:ea typeface="+mj-ea"/>
                <a:cs typeface="Space Grotesk" pitchFamily="2" charset="77"/>
              </a:defRPr>
            </a:lvl1pPr>
          </a:lstStyle>
          <a:p>
            <a:pPr marL="0" marR="0" lvl="0" indent="0" algn="l" defTabSz="914400" rtl="0" eaLnBrk="1" fontAlgn="auto" latinLnBrk="0" hangingPunct="1">
              <a:lnSpc>
                <a:spcPts val="5500"/>
              </a:lnSpc>
              <a:spcBef>
                <a:spcPct val="0"/>
              </a:spcBef>
              <a:spcAft>
                <a:spcPts val="0"/>
              </a:spcAft>
              <a:buClrTx/>
              <a:buSzTx/>
              <a:buFontTx/>
              <a:buNone/>
              <a:tabLst/>
              <a:defRPr/>
            </a:pPr>
            <a:r>
              <a:rPr kumimoji="0" lang="sv-SE" sz="54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Minimize</a:t>
            </a:r>
            <a:r>
              <a:rPr kumimoji="0" lang="sv-SE" sz="54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54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climate</a:t>
            </a:r>
            <a:br>
              <a:rPr kumimoji="0" lang="sv-SE" sz="54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br>
            <a:r>
              <a:rPr kumimoji="0" lang="sv-SE" sz="54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impact</a:t>
            </a:r>
            <a:r>
              <a:rPr kumimoji="0" lang="sv-SE" sz="54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and </a:t>
            </a:r>
            <a:r>
              <a:rPr kumimoji="0" lang="sv-SE" sz="54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other</a:t>
            </a:r>
            <a:r>
              <a:rPr kumimoji="0" lang="sv-SE" sz="54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54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enviromental</a:t>
            </a:r>
            <a:r>
              <a:rPr kumimoji="0" lang="sv-SE" sz="54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rPr>
              <a:t> </a:t>
            </a:r>
            <a:r>
              <a:rPr kumimoji="0" lang="sv-SE" sz="5400" b="1" i="0" u="none" strike="noStrike" kern="1200" cap="none" spc="0" normalizeH="0" baseline="0" noProof="0" dirty="0" err="1">
                <a:ln>
                  <a:noFill/>
                </a:ln>
                <a:solidFill>
                  <a:srgbClr val="EAEAEA"/>
                </a:solidFill>
                <a:effectLst/>
                <a:uLnTx/>
                <a:uFillTx/>
                <a:latin typeface="Segoe UI" panose="020B0502040204020203" pitchFamily="34" charset="0"/>
                <a:cs typeface="Segoe UI" panose="020B0502040204020203" pitchFamily="34" charset="0"/>
              </a:rPr>
              <a:t>targets</a:t>
            </a:r>
            <a:endParaRPr kumimoji="0" lang="sv-SE" sz="5400" b="1" i="0" u="none" strike="noStrike" kern="1200" cap="none" spc="0" normalizeH="0" baseline="0" noProof="0" dirty="0">
              <a:ln>
                <a:noFill/>
              </a:ln>
              <a:solidFill>
                <a:srgbClr val="EAEAEA"/>
              </a:solidFill>
              <a:effectLst/>
              <a:uLnTx/>
              <a:uFillTx/>
              <a:latin typeface="Segoe UI" panose="020B0502040204020203" pitchFamily="34" charset="0"/>
              <a:cs typeface="Segoe UI" panose="020B0502040204020203" pitchFamily="34" charset="0"/>
            </a:endParaRPr>
          </a:p>
        </p:txBody>
      </p:sp>
      <p:sp>
        <p:nvSpPr>
          <p:cNvPr id="8" name="Rubrik 1">
            <a:extLst>
              <a:ext uri="{FF2B5EF4-FFF2-40B4-BE49-F238E27FC236}">
                <a16:creationId xmlns:a16="http://schemas.microsoft.com/office/drawing/2014/main" id="{B3280B7F-E174-1EC2-3ABB-1859FA949A86}"/>
              </a:ext>
            </a:extLst>
          </p:cNvPr>
          <p:cNvSpPr txBox="1">
            <a:spLocks/>
          </p:cNvSpPr>
          <p:nvPr/>
        </p:nvSpPr>
        <p:spPr>
          <a:xfrm>
            <a:off x="8975836" y="4096858"/>
            <a:ext cx="3389939" cy="2387600"/>
          </a:xfrm>
          <a:prstGeom prst="rect">
            <a:avLst/>
          </a:prstGeom>
        </p:spPr>
        <p:txBody>
          <a:bodyPr/>
          <a:lstStyle>
            <a:lvl1pPr algn="l" defTabSz="914400" rtl="0" eaLnBrk="1" latinLnBrk="0" hangingPunct="1">
              <a:lnSpc>
                <a:spcPct val="90000"/>
              </a:lnSpc>
              <a:spcBef>
                <a:spcPct val="0"/>
              </a:spcBef>
              <a:buNone/>
              <a:defRPr sz="9600" b="1" kern="1200">
                <a:solidFill>
                  <a:schemeClr val="tx1"/>
                </a:solidFill>
                <a:latin typeface="Space Grotesk" pitchFamily="2" charset="77"/>
                <a:ea typeface="+mj-ea"/>
                <a:cs typeface="Space Grotesk"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9900" b="1" i="0" u="none" strike="noStrike" kern="1200" cap="none" spc="0" normalizeH="0" baseline="0" noProof="0" dirty="0">
                <a:ln>
                  <a:noFill/>
                </a:ln>
                <a:solidFill>
                  <a:srgbClr val="F5CF48"/>
                </a:solidFill>
                <a:effectLst/>
                <a:uLnTx/>
                <a:uFillTx/>
                <a:latin typeface="Segoe UI" panose="020B0502040204020203" pitchFamily="34" charset="0"/>
                <a:cs typeface="Segoe UI" panose="020B0502040204020203" pitchFamily="34" charset="0"/>
              </a:rPr>
              <a:t>02</a:t>
            </a:r>
          </a:p>
        </p:txBody>
      </p:sp>
      <p:pic>
        <p:nvPicPr>
          <p:cNvPr id="11" name="TSG logo"/>
          <p:cNvPicPr>
            <a:picLocks noChangeAspect="1"/>
          </p:cNvPicPr>
          <p:nvPr/>
        </p:nvPicPr>
        <p:blipFill>
          <a:blip r:embed="rId3" cstate="screen"/>
          <a:stretch>
            <a:fillRect/>
          </a:stretch>
        </p:blipFill>
        <p:spPr>
          <a:xfrm>
            <a:off x="10196093" y="566544"/>
            <a:ext cx="1660879" cy="564965"/>
          </a:xfrm>
          <a:prstGeom prst="rect">
            <a:avLst/>
          </a:prstGeom>
        </p:spPr>
      </p:pic>
    </p:spTree>
    <p:extLst>
      <p:ext uri="{BB962C8B-B14F-4D97-AF65-F5344CB8AC3E}">
        <p14:creationId xmlns:p14="http://schemas.microsoft.com/office/powerpoint/2010/main" val="1625230544"/>
      </p:ext>
    </p:extLst>
  </p:cSld>
  <p:clrMapOvr>
    <a:masterClrMapping/>
  </p:clrMapOvr>
</p:sld>
</file>

<file path=ppt/theme/theme1.xml><?xml version="1.0" encoding="utf-8"?>
<a:theme xmlns:a="http://schemas.openxmlformats.org/drawingml/2006/main" name="Office-tema">
  <a:themeElements>
    <a:clrScheme name="Egen 3">
      <a:dk1>
        <a:srgbClr val="0A2B40"/>
      </a:dk1>
      <a:lt1>
        <a:srgbClr val="EAEAEA"/>
      </a:lt1>
      <a:dk2>
        <a:srgbClr val="212121"/>
      </a:dk2>
      <a:lt2>
        <a:srgbClr val="EAEAEA"/>
      </a:lt2>
      <a:accent1>
        <a:srgbClr val="1A5981"/>
      </a:accent1>
      <a:accent2>
        <a:srgbClr val="36C6E7"/>
      </a:accent2>
      <a:accent3>
        <a:srgbClr val="9AE3F2"/>
      </a:accent3>
      <a:accent4>
        <a:srgbClr val="78DAD3"/>
      </a:accent4>
      <a:accent5>
        <a:srgbClr val="FF6300"/>
      </a:accent5>
      <a:accent6>
        <a:srgbClr val="F4CF47"/>
      </a:accent6>
      <a:hlink>
        <a:srgbClr val="04868E"/>
      </a:hlink>
      <a:folHlink>
        <a:srgbClr val="2FC0B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SG Sustainibility Report 2023" id="{63D9E6B6-FCAC-5A43-80AF-C179C8E1A67C}" vid="{E99D7E6D-C1D6-8F45-9B8D-5DFBD40425D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TSG Sustainibility Report 2023</Template>
  <TotalTime>10245</TotalTime>
  <Words>2530</Words>
  <Application>Microsoft Office PowerPoint</Application>
  <PresentationFormat>Widescreen</PresentationFormat>
  <Paragraphs>215</Paragraphs>
  <Slides>21</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Segoe UI</vt:lpstr>
      <vt:lpstr>Arial</vt:lpstr>
      <vt:lpstr>IBM Plex Sans Medium</vt:lpstr>
      <vt:lpstr>IBM Plex Sans</vt:lpstr>
      <vt:lpstr>IBM Plex Sans SemiBold</vt:lpstr>
      <vt:lpstr>Aptos</vt:lpstr>
      <vt:lpstr>Space Grotesk</vt:lpstr>
      <vt:lpstr>Office-tema</vt:lpstr>
      <vt:lpstr>PowerPoint Presentation</vt:lpstr>
      <vt:lpstr>PowerPoint Presentation</vt:lpstr>
      <vt:lpstr>About TSG</vt:lpstr>
      <vt:lpstr>PowerPoint Presentation</vt:lpstr>
      <vt:lpstr>PowerPoint Presentation</vt:lpstr>
      <vt:lpstr>PowerPoint Presentation</vt:lpstr>
      <vt:lpstr>Objectives and key focus areas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Brunk</dc:creator>
  <cp:lastModifiedBy>David Brunk</cp:lastModifiedBy>
  <cp:revision>52</cp:revision>
  <cp:lastPrinted>2026-06-23T13:39:50Z</cp:lastPrinted>
  <dcterms:created xsi:type="dcterms:W3CDTF">2024-11-06T14:45:20Z</dcterms:created>
  <dcterms:modified xsi:type="dcterms:W3CDTF">2026-08-13T07:08:20Z</dcterms:modified>
</cp:coreProperties>
</file>